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theme/theme3.xml" ContentType="application/vnd.openxmlformats-officedocument.theme+xml"/>
  <Override PartName="/ppt/slideLayouts/slideLayout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8" r:id="rId1"/>
    <p:sldMasterId id="2147483672" r:id="rId2"/>
    <p:sldMasterId id="2147483676" r:id="rId3"/>
    <p:sldMasterId id="2147483681" r:id="rId4"/>
  </p:sldMasterIdLst>
  <p:notesMasterIdLst>
    <p:notesMasterId r:id="rId22"/>
  </p:notesMasterIdLst>
  <p:handoutMasterIdLst>
    <p:handoutMasterId r:id="rId23"/>
  </p:handoutMasterIdLst>
  <p:sldIdLst>
    <p:sldId id="257" r:id="rId5"/>
    <p:sldId id="260" r:id="rId6"/>
    <p:sldId id="259" r:id="rId7"/>
    <p:sldId id="261" r:id="rId8"/>
    <p:sldId id="262" r:id="rId9"/>
    <p:sldId id="263" r:id="rId10"/>
    <p:sldId id="264" r:id="rId11"/>
    <p:sldId id="265" r:id="rId12"/>
    <p:sldId id="268" r:id="rId13"/>
    <p:sldId id="266" r:id="rId14"/>
    <p:sldId id="269" r:id="rId15"/>
    <p:sldId id="271" r:id="rId16"/>
    <p:sldId id="270" r:id="rId17"/>
    <p:sldId id="276" r:id="rId18"/>
    <p:sldId id="272" r:id="rId19"/>
    <p:sldId id="273" r:id="rId20"/>
    <p:sldId id="275" r:id="rId21"/>
  </p:sldIdLst>
  <p:sldSz cx="8229600" cy="6858000"/>
  <p:notesSz cx="6805613" cy="9939338"/>
  <p:defaultTextStyle>
    <a:defPPr>
      <a:defRPr lang="de-DE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2F596CF-9265-45EA-BFD2-1BAA3EFBC553}">
          <p14:sldIdLst>
            <p14:sldId id="257"/>
            <p14:sldId id="260"/>
            <p14:sldId id="259"/>
            <p14:sldId id="261"/>
            <p14:sldId id="262"/>
            <p14:sldId id="263"/>
            <p14:sldId id="264"/>
            <p14:sldId id="265"/>
            <p14:sldId id="268"/>
            <p14:sldId id="266"/>
            <p14:sldId id="269"/>
            <p14:sldId id="271"/>
            <p14:sldId id="270"/>
            <p14:sldId id="276"/>
            <p14:sldId id="272"/>
            <p14:sldId id="273"/>
            <p14:sldId id="27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3319" userDrawn="1">
          <p15:clr>
            <a:srgbClr val="A4A3A4"/>
          </p15:clr>
        </p15:guide>
        <p15:guide id="2" orient="horz" pos="131" userDrawn="1">
          <p15:clr>
            <a:srgbClr val="A4A3A4"/>
          </p15:clr>
        </p15:guide>
        <p15:guide id="3" orient="horz" pos="592" userDrawn="1">
          <p15:clr>
            <a:srgbClr val="A4A3A4"/>
          </p15:clr>
        </p15:guide>
        <p15:guide id="4" orient="horz" pos="811" userDrawn="1">
          <p15:clr>
            <a:srgbClr val="A4A3A4"/>
          </p15:clr>
        </p15:guide>
        <p15:guide id="5" orient="horz" pos="1825" userDrawn="1">
          <p15:clr>
            <a:srgbClr val="A4A3A4"/>
          </p15:clr>
        </p15:guide>
        <p15:guide id="6" orient="horz" pos="2516" userDrawn="1">
          <p15:clr>
            <a:srgbClr val="A4A3A4"/>
          </p15:clr>
        </p15:guide>
        <p15:guide id="7" orient="horz" pos="3657" userDrawn="1">
          <p15:clr>
            <a:srgbClr val="A4A3A4"/>
          </p15:clr>
        </p15:guide>
        <p15:guide id="8" orient="horz" pos="1296" userDrawn="1">
          <p15:clr>
            <a:srgbClr val="A4A3A4"/>
          </p15:clr>
        </p15:guide>
        <p15:guide id="9" orient="horz" pos="1107" userDrawn="1">
          <p15:clr>
            <a:srgbClr val="A4A3A4"/>
          </p15:clr>
        </p15:guide>
        <p15:guide id="10" orient="horz" pos="2147" userDrawn="1">
          <p15:clr>
            <a:srgbClr val="A4A3A4"/>
          </p15:clr>
        </p15:guide>
        <p15:guide id="11" orient="horz" pos="1609" userDrawn="1">
          <p15:clr>
            <a:srgbClr val="A4A3A4"/>
          </p15:clr>
        </p15:guide>
        <p15:guide id="12" pos="4151" userDrawn="1">
          <p15:clr>
            <a:srgbClr val="A4A3A4"/>
          </p15:clr>
        </p15:guide>
        <p15:guide id="13" pos="5028" userDrawn="1">
          <p15:clr>
            <a:srgbClr val="A4A3A4"/>
          </p15:clr>
        </p15:guide>
        <p15:guide id="14" pos="403" userDrawn="1">
          <p15:clr>
            <a:srgbClr val="A4A3A4"/>
          </p15:clr>
        </p15:guide>
        <p15:guide id="15" pos="1647" userDrawn="1">
          <p15:clr>
            <a:srgbClr val="A4A3A4"/>
          </p15:clr>
        </p15:guide>
        <p15:guide id="16" pos="2049" userDrawn="1">
          <p15:clr>
            <a:srgbClr val="A4A3A4"/>
          </p15:clr>
        </p15:guide>
        <p15:guide id="17" pos="3787" userDrawn="1">
          <p15:clr>
            <a:srgbClr val="A4A3A4"/>
          </p15:clr>
        </p15:guide>
        <p15:guide id="18" pos="3389" userDrawn="1">
          <p15:clr>
            <a:srgbClr val="A4A3A4"/>
          </p15:clr>
        </p15:guide>
        <p15:guide id="19" pos="5069" userDrawn="1">
          <p15:clr>
            <a:srgbClr val="A4A3A4"/>
          </p15:clr>
        </p15:guide>
        <p15:guide id="20" orient="horz" pos="3839" userDrawn="1">
          <p15:clr>
            <a:srgbClr val="A4A3A4"/>
          </p15:clr>
        </p15:guide>
        <p15:guide id="21" orient="horz" pos="163" userDrawn="1">
          <p15:clr>
            <a:srgbClr val="A4A3A4"/>
          </p15:clr>
        </p15:guide>
        <p15:guide id="22" orient="horz" pos="4178" userDrawn="1">
          <p15:clr>
            <a:srgbClr val="A4A3A4"/>
          </p15:clr>
        </p15:guide>
        <p15:guide id="24" orient="horz" pos="648" userDrawn="1">
          <p15:clr>
            <a:srgbClr val="A4A3A4"/>
          </p15:clr>
        </p15:guide>
        <p15:guide id="25" orient="horz" pos="3373" userDrawn="1">
          <p15:clr>
            <a:srgbClr val="A4A3A4"/>
          </p15:clr>
        </p15:guide>
        <p15:guide id="26" orient="horz" pos="2159" userDrawn="1">
          <p15:clr>
            <a:srgbClr val="A4A3A4"/>
          </p15:clr>
        </p15:guide>
        <p15:guide id="27" orient="horz" pos="802" userDrawn="1">
          <p15:clr>
            <a:srgbClr val="A4A3A4"/>
          </p15:clr>
        </p15:guide>
        <p15:guide id="28" pos="4917" userDrawn="1">
          <p15:clr>
            <a:srgbClr val="A4A3A4"/>
          </p15:clr>
        </p15:guide>
        <p15:guide id="29" pos="608" userDrawn="1">
          <p15:clr>
            <a:srgbClr val="A4A3A4"/>
          </p15:clr>
        </p15:guide>
        <p15:guide id="30" pos="383" userDrawn="1">
          <p15:clr>
            <a:srgbClr val="A4A3A4"/>
          </p15:clr>
        </p15:guide>
        <p15:guide id="31" pos="230" userDrawn="1">
          <p15:clr>
            <a:srgbClr val="A4A3A4"/>
          </p15:clr>
        </p15:guide>
        <p15:guide id="32" pos="2592" userDrawn="1">
          <p15:clr>
            <a:srgbClr val="A4A3A4"/>
          </p15:clr>
        </p15:guide>
        <p15:guide id="33" pos="1285" userDrawn="1">
          <p15:clr>
            <a:srgbClr val="A4A3A4"/>
          </p15:clr>
        </p15:guide>
        <p15:guide id="34" orient="horz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30">
          <p15:clr>
            <a:srgbClr val="A4A3A4"/>
          </p15:clr>
        </p15:guide>
        <p15:guide id="2" pos="2143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unsch, Johannes" initials="BJ" lastIdx="1" clrIdx="0"/>
  <p:cmAuthor id="2" name="Ravishankar shankar" initials="Rs" lastIdx="2" clrIdx="1">
    <p:extLst>
      <p:ext uri="{19B8F6BF-5375-455C-9EA6-DF929625EA0E}">
        <p15:presenceInfo xmlns:p15="http://schemas.microsoft.com/office/powerpoint/2012/main" userId="275bc6aeaabd8f9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2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9BA17"/>
    <a:srgbClr val="7AB800"/>
    <a:srgbClr val="7FAD18"/>
    <a:srgbClr val="7D2723"/>
    <a:srgbClr val="70A51C"/>
    <a:srgbClr val="6EA01D"/>
    <a:srgbClr val="4C1920"/>
    <a:srgbClr val="008B95"/>
    <a:srgbClr val="6D005E"/>
    <a:srgbClr val="6163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202B0CA-FC54-4496-8BCA-5EF66A818D29}" styleName="Dunkle Formatvorlag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884" autoAdjust="0"/>
    <p:restoredTop sz="86410" autoAdjust="0"/>
  </p:normalViewPr>
  <p:slideViewPr>
    <p:cSldViewPr snapToObjects="1">
      <p:cViewPr varScale="1">
        <p:scale>
          <a:sx n="66" d="100"/>
          <a:sy n="66" d="100"/>
        </p:scale>
        <p:origin x="1344" y="40"/>
      </p:cViewPr>
      <p:guideLst>
        <p:guide orient="horz" pos="3319"/>
        <p:guide orient="horz" pos="131"/>
        <p:guide orient="horz" pos="592"/>
        <p:guide orient="horz" pos="811"/>
        <p:guide orient="horz" pos="1825"/>
        <p:guide orient="horz" pos="2516"/>
        <p:guide orient="horz" pos="3657"/>
        <p:guide orient="horz" pos="1296"/>
        <p:guide orient="horz" pos="1107"/>
        <p:guide orient="horz" pos="2147"/>
        <p:guide orient="horz" pos="1609"/>
        <p:guide pos="4151"/>
        <p:guide pos="5028"/>
        <p:guide pos="403"/>
        <p:guide pos="1647"/>
        <p:guide pos="2049"/>
        <p:guide pos="3787"/>
        <p:guide pos="3389"/>
        <p:guide pos="5069"/>
        <p:guide orient="horz" pos="3839"/>
        <p:guide orient="horz" pos="163"/>
        <p:guide orient="horz" pos="4178"/>
        <p:guide orient="horz" pos="648"/>
        <p:guide orient="horz" pos="3373"/>
        <p:guide orient="horz" pos="2159"/>
        <p:guide orient="horz" pos="802"/>
        <p:guide pos="4917"/>
        <p:guide pos="608"/>
        <p:guide pos="383"/>
        <p:guide pos="230"/>
        <p:guide pos="2592"/>
        <p:guide pos="1285"/>
        <p:guide orient="horz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0" d="100"/>
          <a:sy n="90" d="100"/>
        </p:scale>
        <p:origin x="-3708" y="-114"/>
      </p:cViewPr>
      <p:guideLst>
        <p:guide orient="horz" pos="3130"/>
        <p:guide pos="2143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commentAuthors" Target="comment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099" cy="49696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54939" y="0"/>
            <a:ext cx="2949099" cy="49696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77FADF-6F91-4700-ADCF-C6A210CCAC3A}" type="datetimeFigureOut">
              <a:rPr lang="de-DE" smtClean="0"/>
              <a:pPr/>
              <a:t>08.02.2022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440646"/>
            <a:ext cx="2949099" cy="49696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54939" y="9440646"/>
            <a:ext cx="2949099" cy="49696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ED27AB-4923-45BF-B71A-4571650FE17B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8282501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099" cy="49696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54939" y="0"/>
            <a:ext cx="2949099" cy="49696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CE43A1-47CC-44BB-A150-350EA94E6F24}" type="datetimeFigureOut">
              <a:rPr lang="de-DE" smtClean="0"/>
              <a:pPr/>
              <a:t>08.02.2022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68400" y="746125"/>
            <a:ext cx="4470400" cy="3725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0562" y="4721186"/>
            <a:ext cx="5444490" cy="44727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440646"/>
            <a:ext cx="2949099" cy="49696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54939" y="9440646"/>
            <a:ext cx="2949099" cy="49696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9A32CE-79EA-4318-80AF-4528CE357DDF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469585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quarter" idx="10"/>
          </p:nvPr>
        </p:nvSpPr>
        <p:spPr>
          <a:xfrm>
            <a:off x="421200" y="1569600"/>
            <a:ext cx="7406640" cy="4525200"/>
          </a:xfrm>
        </p:spPr>
        <p:txBody>
          <a:bodyPr>
            <a:normAutofit/>
          </a:bodyPr>
          <a:lstStyle>
            <a:lvl1pPr>
              <a:defRPr sz="1600" baseline="0">
                <a:latin typeface="Arial" charset="0"/>
              </a:defRPr>
            </a:lvl1pPr>
            <a:lvl2pPr>
              <a:defRPr sz="1600" baseline="0">
                <a:latin typeface="Arial" charset="0"/>
              </a:defRPr>
            </a:lvl2pPr>
            <a:lvl3pPr>
              <a:defRPr sz="1600" baseline="0">
                <a:latin typeface="Arial" charset="0"/>
              </a:defRPr>
            </a:lvl3pPr>
            <a:lvl4pPr>
              <a:defRPr sz="1600" baseline="0">
                <a:latin typeface="Arial" charset="0"/>
              </a:defRPr>
            </a:lvl4pPr>
            <a:lvl5pPr>
              <a:defRPr sz="1600" baseline="0">
                <a:latin typeface="Arial" charset="0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Titelplatzhalter 1"/>
          <p:cNvSpPr>
            <a:spLocks noGrp="1"/>
          </p:cNvSpPr>
          <p:nvPr>
            <p:ph type="title"/>
          </p:nvPr>
        </p:nvSpPr>
        <p:spPr>
          <a:xfrm>
            <a:off x="421482" y="274638"/>
            <a:ext cx="740664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42232069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+ grüner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17"/>
          <p:cNvSpPr txBox="1">
            <a:spLocks/>
          </p:cNvSpPr>
          <p:nvPr userDrawn="1"/>
        </p:nvSpPr>
        <p:spPr>
          <a:xfrm>
            <a:off x="421482" y="271463"/>
            <a:ext cx="7840800" cy="432000"/>
          </a:xfrm>
          <a:prstGeom prst="rect">
            <a:avLst/>
          </a:prstGeom>
          <a:solidFill>
            <a:srgbClr val="89BA17"/>
          </a:solidFill>
          <a:ln w="9525" cap="flat" cmpd="sng" algn="ctr"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36000" rIns="91440" bIns="72000" rtlCol="0" anchor="ctr" anchorCtr="0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8899" algn="l" defTabSz="457196"/>
            <a:endParaRPr lang="de-DE" sz="1800" dirty="0">
              <a:solidFill>
                <a:prstClr val="white"/>
              </a:solidFill>
              <a:latin typeface="Arial"/>
              <a:cs typeface="Arial"/>
            </a:endParaRPr>
          </a:p>
        </p:txBody>
      </p:sp>
      <p:sp>
        <p:nvSpPr>
          <p:cNvPr id="4" name="Titel 1"/>
          <p:cNvSpPr>
            <a:spLocks noGrp="1"/>
          </p:cNvSpPr>
          <p:nvPr>
            <p:ph type="title" hasCustomPrompt="1"/>
          </p:nvPr>
        </p:nvSpPr>
        <p:spPr>
          <a:xfrm>
            <a:off x="421485" y="272906"/>
            <a:ext cx="7840799" cy="430559"/>
          </a:xfrm>
          <a:prstGeom prst="rect">
            <a:avLst/>
          </a:prstGeom>
        </p:spPr>
        <p:txBody>
          <a:bodyPr lIns="90000" tIns="72000" rIns="90000" bIns="46800" anchor="t" anchorCtr="0">
            <a:normAutofit/>
          </a:bodyPr>
          <a:lstStyle>
            <a:lvl1pPr marL="107999" algn="l">
              <a:defRPr sz="1800" u="none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Headline</a:t>
            </a:r>
          </a:p>
        </p:txBody>
      </p:sp>
      <p:sp>
        <p:nvSpPr>
          <p:cNvPr id="5" name="Inhaltsplatzhalter 2"/>
          <p:cNvSpPr>
            <a:spLocks noGrp="1"/>
          </p:cNvSpPr>
          <p:nvPr>
            <p:ph sz="quarter" idx="10"/>
          </p:nvPr>
        </p:nvSpPr>
        <p:spPr>
          <a:xfrm>
            <a:off x="421200" y="1569600"/>
            <a:ext cx="7406640" cy="4525200"/>
          </a:xfrm>
        </p:spPr>
        <p:txBody>
          <a:bodyPr>
            <a:normAutofit/>
          </a:bodyPr>
          <a:lstStyle>
            <a:lvl1pPr>
              <a:defRPr sz="1600" baseline="0">
                <a:latin typeface="Arial" charset="0"/>
              </a:defRPr>
            </a:lvl1pPr>
            <a:lvl2pPr>
              <a:defRPr sz="1600" baseline="0">
                <a:latin typeface="Arial" charset="0"/>
              </a:defRPr>
            </a:lvl2pPr>
            <a:lvl3pPr>
              <a:defRPr sz="1600" baseline="0">
                <a:latin typeface="Arial" charset="0"/>
              </a:defRPr>
            </a:lvl3pPr>
            <a:lvl4pPr>
              <a:defRPr sz="1600" baseline="0">
                <a:latin typeface="Arial" charset="0"/>
              </a:defRPr>
            </a:lvl4pPr>
            <a:lvl5pPr>
              <a:defRPr sz="1600" baseline="0">
                <a:latin typeface="Arial" charset="0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4271971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, zweizeilig + grüner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17"/>
          <p:cNvSpPr txBox="1">
            <a:spLocks/>
          </p:cNvSpPr>
          <p:nvPr userDrawn="1"/>
        </p:nvSpPr>
        <p:spPr>
          <a:xfrm>
            <a:off x="421482" y="271463"/>
            <a:ext cx="7840800" cy="720000"/>
          </a:xfrm>
          <a:prstGeom prst="rect">
            <a:avLst/>
          </a:prstGeom>
          <a:solidFill>
            <a:srgbClr val="89BA17"/>
          </a:solidFill>
          <a:ln w="9525" cap="flat" cmpd="sng" algn="ctr"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36000" rIns="91440" bIns="72000" rtlCol="0" anchor="ctr" anchorCtr="0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8899" algn="l" defTabSz="457196"/>
            <a:endParaRPr lang="de-DE" sz="1800" dirty="0">
              <a:solidFill>
                <a:prstClr val="white"/>
              </a:solidFill>
              <a:latin typeface="Arial"/>
              <a:cs typeface="Arial"/>
            </a:endParaRPr>
          </a:p>
        </p:txBody>
      </p:sp>
      <p:sp>
        <p:nvSpPr>
          <p:cNvPr id="4" name="Titel 1"/>
          <p:cNvSpPr>
            <a:spLocks noGrp="1"/>
          </p:cNvSpPr>
          <p:nvPr>
            <p:ph type="title" hasCustomPrompt="1"/>
          </p:nvPr>
        </p:nvSpPr>
        <p:spPr>
          <a:xfrm>
            <a:off x="421485" y="272909"/>
            <a:ext cx="7840799" cy="718559"/>
          </a:xfrm>
          <a:prstGeom prst="rect">
            <a:avLst/>
          </a:prstGeom>
        </p:spPr>
        <p:txBody>
          <a:bodyPr lIns="90000" tIns="72000" rIns="90000" bIns="46800" anchor="t" anchorCtr="0">
            <a:normAutofit/>
          </a:bodyPr>
          <a:lstStyle>
            <a:lvl1pPr marL="107999" algn="l">
              <a:defRPr sz="1800" u="none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Headline</a:t>
            </a:r>
            <a:br>
              <a:rPr lang="de-DE" dirty="0"/>
            </a:br>
            <a:r>
              <a:rPr lang="de-DE" dirty="0"/>
              <a:t>zweizeilig</a:t>
            </a:r>
          </a:p>
        </p:txBody>
      </p:sp>
      <p:sp>
        <p:nvSpPr>
          <p:cNvPr id="5" name="Inhaltsplatzhalter 2"/>
          <p:cNvSpPr>
            <a:spLocks noGrp="1"/>
          </p:cNvSpPr>
          <p:nvPr>
            <p:ph sz="quarter" idx="10"/>
          </p:nvPr>
        </p:nvSpPr>
        <p:spPr>
          <a:xfrm>
            <a:off x="421200" y="1569600"/>
            <a:ext cx="7406640" cy="4525200"/>
          </a:xfrm>
        </p:spPr>
        <p:txBody>
          <a:bodyPr>
            <a:normAutofit/>
          </a:bodyPr>
          <a:lstStyle>
            <a:lvl1pPr>
              <a:defRPr sz="1600" baseline="0">
                <a:latin typeface="Arial" charset="0"/>
              </a:defRPr>
            </a:lvl1pPr>
            <a:lvl2pPr>
              <a:defRPr sz="1600" baseline="0">
                <a:latin typeface="Arial" charset="0"/>
              </a:defRPr>
            </a:lvl2pPr>
            <a:lvl3pPr>
              <a:defRPr sz="1600" baseline="0">
                <a:latin typeface="Arial" charset="0"/>
              </a:defRPr>
            </a:lvl3pPr>
            <a:lvl4pPr>
              <a:defRPr sz="1600" baseline="0">
                <a:latin typeface="Arial" charset="0"/>
              </a:defRPr>
            </a:lvl4pPr>
            <a:lvl5pPr>
              <a:defRPr sz="1600" baseline="0">
                <a:latin typeface="Arial" charset="0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21141187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2"/>
          <p:cNvSpPr>
            <a:spLocks noGrp="1"/>
          </p:cNvSpPr>
          <p:nvPr>
            <p:ph sz="quarter" idx="10"/>
          </p:nvPr>
        </p:nvSpPr>
        <p:spPr>
          <a:xfrm>
            <a:off x="421200" y="1569600"/>
            <a:ext cx="7406640" cy="4525200"/>
          </a:xfrm>
        </p:spPr>
        <p:txBody>
          <a:bodyPr>
            <a:normAutofit/>
          </a:bodyPr>
          <a:lstStyle>
            <a:lvl1pPr>
              <a:defRPr sz="1600" baseline="0">
                <a:latin typeface="Arial" charset="0"/>
              </a:defRPr>
            </a:lvl1pPr>
            <a:lvl2pPr>
              <a:defRPr sz="1600" baseline="0">
                <a:latin typeface="Arial" charset="0"/>
              </a:defRPr>
            </a:lvl2pPr>
            <a:lvl3pPr>
              <a:defRPr sz="1600" baseline="0">
                <a:latin typeface="Arial" charset="0"/>
              </a:defRPr>
            </a:lvl3pPr>
            <a:lvl4pPr>
              <a:defRPr sz="1600" baseline="0">
                <a:latin typeface="Arial" charset="0"/>
              </a:defRPr>
            </a:lvl4pPr>
            <a:lvl5pPr>
              <a:defRPr sz="1600" baseline="0">
                <a:latin typeface="Arial" charset="0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3" name="Titelplatzhalter 1"/>
          <p:cNvSpPr>
            <a:spLocks noGrp="1"/>
          </p:cNvSpPr>
          <p:nvPr>
            <p:ph type="title"/>
          </p:nvPr>
        </p:nvSpPr>
        <p:spPr>
          <a:xfrm>
            <a:off x="421482" y="274638"/>
            <a:ext cx="740664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baseline="0">
                <a:latin typeface="Arial" charset="0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5794012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+ grüner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7"/>
          <p:cNvSpPr txBox="1">
            <a:spLocks/>
          </p:cNvSpPr>
          <p:nvPr userDrawn="1"/>
        </p:nvSpPr>
        <p:spPr>
          <a:xfrm>
            <a:off x="421482" y="271463"/>
            <a:ext cx="7840800" cy="432000"/>
          </a:xfrm>
          <a:prstGeom prst="rect">
            <a:avLst/>
          </a:prstGeom>
          <a:solidFill>
            <a:srgbClr val="89BA17"/>
          </a:solidFill>
          <a:ln w="9525" cap="flat" cmpd="sng" algn="ctr"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36000" rIns="91440" bIns="72000" rtlCol="0" anchor="ctr" anchorCtr="0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8899" algn="l" defTabSz="457196"/>
            <a:endParaRPr lang="de-DE" sz="1800" dirty="0">
              <a:solidFill>
                <a:prstClr val="white"/>
              </a:solidFill>
              <a:latin typeface="Arial"/>
              <a:cs typeface="Arial"/>
            </a:endParaRPr>
          </a:p>
        </p:txBody>
      </p:sp>
      <p:sp>
        <p:nvSpPr>
          <p:cNvPr id="6" name="Titel 1"/>
          <p:cNvSpPr>
            <a:spLocks noGrp="1"/>
          </p:cNvSpPr>
          <p:nvPr>
            <p:ph type="title" hasCustomPrompt="1"/>
          </p:nvPr>
        </p:nvSpPr>
        <p:spPr>
          <a:xfrm>
            <a:off x="421485" y="272906"/>
            <a:ext cx="7840799" cy="430559"/>
          </a:xfrm>
          <a:prstGeom prst="rect">
            <a:avLst/>
          </a:prstGeom>
        </p:spPr>
        <p:txBody>
          <a:bodyPr lIns="90000" tIns="72000" rIns="90000" bIns="46800" anchor="t" anchorCtr="0">
            <a:normAutofit/>
          </a:bodyPr>
          <a:lstStyle>
            <a:lvl1pPr marL="107999" algn="l">
              <a:defRPr sz="1800" u="none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Headline</a:t>
            </a:r>
          </a:p>
        </p:txBody>
      </p:sp>
      <p:sp>
        <p:nvSpPr>
          <p:cNvPr id="5" name="Inhaltsplatzhalter 2"/>
          <p:cNvSpPr>
            <a:spLocks noGrp="1"/>
          </p:cNvSpPr>
          <p:nvPr>
            <p:ph sz="quarter" idx="10"/>
          </p:nvPr>
        </p:nvSpPr>
        <p:spPr>
          <a:xfrm>
            <a:off x="421200" y="1569600"/>
            <a:ext cx="7406640" cy="4525200"/>
          </a:xfrm>
        </p:spPr>
        <p:txBody>
          <a:bodyPr>
            <a:normAutofit/>
          </a:bodyPr>
          <a:lstStyle>
            <a:lvl1pPr>
              <a:defRPr sz="1600" baseline="0">
                <a:latin typeface="Arial" charset="0"/>
              </a:defRPr>
            </a:lvl1pPr>
            <a:lvl2pPr>
              <a:defRPr sz="1600" baseline="0">
                <a:latin typeface="Arial" charset="0"/>
              </a:defRPr>
            </a:lvl2pPr>
            <a:lvl3pPr>
              <a:defRPr sz="1600" baseline="0">
                <a:latin typeface="Arial" charset="0"/>
              </a:defRPr>
            </a:lvl3pPr>
            <a:lvl4pPr>
              <a:defRPr sz="1600" baseline="0">
                <a:latin typeface="Arial" charset="0"/>
              </a:defRPr>
            </a:lvl4pPr>
            <a:lvl5pPr>
              <a:defRPr sz="1600" baseline="0">
                <a:latin typeface="Arial" charset="0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9033985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15" userDrawn="1">
          <p15:clr>
            <a:srgbClr val="FBAE40"/>
          </p15:clr>
        </p15:guide>
        <p15:guide id="2" pos="2571" userDrawn="1">
          <p15:clr>
            <a:srgbClr val="FBAE40"/>
          </p15:clr>
        </p15:guide>
        <p15:guide id="3" orient="horz" pos="3838" userDrawn="1">
          <p15:clr>
            <a:srgbClr val="FBAE40"/>
          </p15:clr>
        </p15:guide>
        <p15:guide id="4" orient="horz" pos="4178" userDrawn="1">
          <p15:clr>
            <a:srgbClr val="FBAE40"/>
          </p15:clr>
        </p15:guide>
        <p15:guide id="5" orient="horz" pos="2183" userDrawn="1">
          <p15:clr>
            <a:srgbClr val="FBAE40"/>
          </p15:clr>
        </p15:guide>
        <p15:guide id="6" orient="horz" pos="504" userDrawn="1">
          <p15:clr>
            <a:srgbClr val="FBAE40"/>
          </p15:clr>
        </p15:guide>
        <p15:guide id="7" pos="2755" userDrawn="1">
          <p15:clr>
            <a:srgbClr val="FBAE40"/>
          </p15:clr>
        </p15:guide>
        <p15:guide id="8" pos="4878" userDrawn="1">
          <p15:clr>
            <a:srgbClr val="FBAE40"/>
          </p15:clr>
        </p15:guide>
        <p15:guide id="9" pos="4205" userDrawn="1">
          <p15:clr>
            <a:srgbClr val="FBAE40"/>
          </p15:clr>
        </p15:guide>
        <p15:guide id="10" pos="4144" userDrawn="1">
          <p15:clr>
            <a:srgbClr val="FBAE40"/>
          </p15:clr>
        </p15:guide>
        <p15:guide id="11" pos="490" userDrawn="1">
          <p15:clr>
            <a:srgbClr val="FBAE40"/>
          </p15:clr>
        </p15:guide>
        <p15:guide id="12" pos="266" userDrawn="1">
          <p15:clr>
            <a:srgbClr val="FBAE40"/>
          </p15:clr>
        </p15:guide>
        <p15:guide id="13" orient="horz" pos="377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, zweizeilig + grüner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7"/>
          <p:cNvSpPr txBox="1">
            <a:spLocks/>
          </p:cNvSpPr>
          <p:nvPr userDrawn="1"/>
        </p:nvSpPr>
        <p:spPr>
          <a:xfrm>
            <a:off x="421482" y="271463"/>
            <a:ext cx="7840800" cy="720000"/>
          </a:xfrm>
          <a:prstGeom prst="rect">
            <a:avLst/>
          </a:prstGeom>
          <a:solidFill>
            <a:srgbClr val="89BA17"/>
          </a:solidFill>
          <a:ln w="9525" cap="flat" cmpd="sng" algn="ctr"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36000" rIns="91440" bIns="72000" rtlCol="0" anchor="ctr" anchorCtr="0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8899" algn="l" defTabSz="457196"/>
            <a:endParaRPr lang="de-DE" sz="1800" dirty="0">
              <a:solidFill>
                <a:prstClr val="white"/>
              </a:solidFill>
              <a:latin typeface="Arial"/>
              <a:cs typeface="Arial"/>
            </a:endParaRPr>
          </a:p>
        </p:txBody>
      </p:sp>
      <p:sp>
        <p:nvSpPr>
          <p:cNvPr id="3" name="Titel 1"/>
          <p:cNvSpPr>
            <a:spLocks noGrp="1"/>
          </p:cNvSpPr>
          <p:nvPr>
            <p:ph type="title" hasCustomPrompt="1"/>
          </p:nvPr>
        </p:nvSpPr>
        <p:spPr>
          <a:xfrm>
            <a:off x="421485" y="272909"/>
            <a:ext cx="7840799" cy="718559"/>
          </a:xfrm>
          <a:prstGeom prst="rect">
            <a:avLst/>
          </a:prstGeom>
        </p:spPr>
        <p:txBody>
          <a:bodyPr lIns="90000" tIns="72000" rIns="90000" bIns="46800" anchor="t" anchorCtr="0">
            <a:normAutofit/>
          </a:bodyPr>
          <a:lstStyle>
            <a:lvl1pPr marL="107999" algn="l">
              <a:defRPr sz="1800" u="none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Headline</a:t>
            </a:r>
            <a:br>
              <a:rPr lang="de-DE" dirty="0"/>
            </a:br>
            <a:r>
              <a:rPr lang="de-DE" dirty="0"/>
              <a:t>zweizeilig</a:t>
            </a:r>
          </a:p>
        </p:txBody>
      </p:sp>
      <p:sp>
        <p:nvSpPr>
          <p:cNvPr id="4" name="Inhaltsplatzhalter 2"/>
          <p:cNvSpPr>
            <a:spLocks noGrp="1"/>
          </p:cNvSpPr>
          <p:nvPr>
            <p:ph sz="quarter" idx="10"/>
          </p:nvPr>
        </p:nvSpPr>
        <p:spPr>
          <a:xfrm>
            <a:off x="421200" y="1569600"/>
            <a:ext cx="7406640" cy="4525200"/>
          </a:xfrm>
        </p:spPr>
        <p:txBody>
          <a:bodyPr>
            <a:normAutofit/>
          </a:bodyPr>
          <a:lstStyle>
            <a:lvl1pPr>
              <a:defRPr sz="1600" baseline="0">
                <a:latin typeface="Arial" charset="0"/>
              </a:defRPr>
            </a:lvl1pPr>
            <a:lvl2pPr>
              <a:defRPr sz="1600" baseline="0">
                <a:latin typeface="Arial" charset="0"/>
              </a:defRPr>
            </a:lvl2pPr>
            <a:lvl3pPr>
              <a:defRPr sz="1600" baseline="0">
                <a:latin typeface="Arial" charset="0"/>
              </a:defRPr>
            </a:lvl3pPr>
            <a:lvl4pPr>
              <a:defRPr sz="1600" baseline="0">
                <a:latin typeface="Arial" charset="0"/>
              </a:defRPr>
            </a:lvl4pPr>
            <a:lvl5pPr>
              <a:defRPr sz="1600" baseline="0">
                <a:latin typeface="Arial" charset="0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5110487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quarter" idx="10"/>
          </p:nvPr>
        </p:nvSpPr>
        <p:spPr>
          <a:xfrm>
            <a:off x="421200" y="1569600"/>
            <a:ext cx="7406640" cy="45252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 baseline="0">
                <a:latin typeface="Arial" charset="0"/>
              </a:defRPr>
            </a:lvl1pPr>
            <a:lvl2pPr>
              <a:defRPr sz="1600" baseline="0">
                <a:latin typeface="Arial" charset="0"/>
              </a:defRPr>
            </a:lvl2pPr>
            <a:lvl3pPr>
              <a:defRPr sz="1600" baseline="0">
                <a:latin typeface="Arial" charset="0"/>
              </a:defRPr>
            </a:lvl3pPr>
            <a:lvl4pPr>
              <a:defRPr sz="1600" baseline="0">
                <a:latin typeface="Arial" charset="0"/>
              </a:defRPr>
            </a:lvl4pPr>
            <a:lvl5pPr>
              <a:defRPr sz="1600" baseline="0">
                <a:latin typeface="Arial" charset="0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421200" y="908720"/>
            <a:ext cx="7406640" cy="660880"/>
          </a:xfrm>
          <a:prstGeom prst="rect">
            <a:avLst/>
          </a:prstGeom>
        </p:spPr>
        <p:txBody>
          <a:bodyPr/>
          <a:lstStyle>
            <a:lvl1pPr>
              <a:defRPr sz="2400" baseline="0">
                <a:latin typeface="Arial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612066665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/>
          <p:cNvSpPr>
            <a:spLocks noGrp="1"/>
          </p:cNvSpPr>
          <p:nvPr>
            <p:ph type="title"/>
          </p:nvPr>
        </p:nvSpPr>
        <p:spPr>
          <a:xfrm>
            <a:off x="4383029" y="1484784"/>
            <a:ext cx="3434782" cy="1143000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85156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21482" y="274638"/>
            <a:ext cx="740664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21482" y="1568454"/>
            <a:ext cx="740664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Rechteck 6"/>
          <p:cNvSpPr/>
          <p:nvPr userDrawn="1"/>
        </p:nvSpPr>
        <p:spPr>
          <a:xfrm>
            <a:off x="6674684" y="6093296"/>
            <a:ext cx="1554916" cy="540060"/>
          </a:xfrm>
          <a:prstGeom prst="rect">
            <a:avLst/>
          </a:prstGeom>
          <a:solidFill>
            <a:srgbClr val="89BA17"/>
          </a:solidFill>
          <a:ln>
            <a:noFill/>
          </a:ln>
          <a:effectLst>
            <a:outerShdw blurRad="136525" dist="25400" dir="8520000" rotWithShape="0">
              <a:srgbClr val="000000">
                <a:alpha val="42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pic>
        <p:nvPicPr>
          <p:cNvPr id="8" name="Bild 13" descr="BUW_Logo-weiss.png"/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71895" y="6154700"/>
            <a:ext cx="1031477" cy="417590"/>
          </a:xfrm>
          <a:prstGeom prst="rect">
            <a:avLst/>
          </a:prstGeom>
        </p:spPr>
      </p:pic>
      <p:sp>
        <p:nvSpPr>
          <p:cNvPr id="12" name="Rechteck 11"/>
          <p:cNvSpPr/>
          <p:nvPr userDrawn="1"/>
        </p:nvSpPr>
        <p:spPr>
          <a:xfrm>
            <a:off x="421483" y="6092515"/>
            <a:ext cx="6156684" cy="540060"/>
          </a:xfrm>
          <a:prstGeom prst="rect">
            <a:avLst/>
          </a:prstGeom>
          <a:solidFill>
            <a:srgbClr val="FFFFFF">
              <a:alpha val="91000"/>
            </a:srgbClr>
          </a:solidFill>
          <a:ln>
            <a:noFill/>
          </a:ln>
          <a:effectLst>
            <a:outerShdw blurRad="95250" dist="50800" dir="8700000" algn="tl" rotWithShape="0">
              <a:prstClr val="black">
                <a:alpha val="34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>
              <a:solidFill>
                <a:prstClr val="white"/>
              </a:solidFill>
            </a:endParaRPr>
          </a:p>
        </p:txBody>
      </p:sp>
      <p:sp>
        <p:nvSpPr>
          <p:cNvPr id="11" name="Textfeld 10"/>
          <p:cNvSpPr txBox="1"/>
          <p:nvPr userDrawn="1"/>
        </p:nvSpPr>
        <p:spPr>
          <a:xfrm>
            <a:off x="525781" y="6154704"/>
            <a:ext cx="482035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Vortragstitel</a:t>
            </a:r>
          </a:p>
          <a:p>
            <a:r>
              <a:rPr lang="de-DE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Titel Vorname Name | Funktion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2811780" y="6356355"/>
            <a:ext cx="26060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629769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</p:sldLayoutIdLst>
  <p:txStyles>
    <p:titleStyle>
      <a:lvl1pPr algn="ctr" defTabSz="914391" rtl="0" eaLnBrk="1" latinLnBrk="0" hangingPunct="1">
        <a:spcBef>
          <a:spcPct val="0"/>
        </a:spcBef>
        <a:buNone/>
        <a:defRPr sz="4400" kern="1200" baseline="0">
          <a:solidFill>
            <a:schemeClr val="tx1"/>
          </a:solidFill>
          <a:latin typeface="Arial" charset="0"/>
          <a:ea typeface="+mj-ea"/>
          <a:cs typeface="+mj-cs"/>
        </a:defRPr>
      </a:lvl1pPr>
    </p:titleStyle>
    <p:bodyStyle>
      <a:lvl1pPr marL="342896" indent="-342896" algn="l" defTabSz="914391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43" indent="-285747" algn="l" defTabSz="914391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88" indent="-228597" algn="l" defTabSz="914391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84" indent="-228597" algn="l" defTabSz="914391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79" indent="-228597" algn="l" defTabSz="914391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75" indent="-228597" algn="l" defTabSz="914391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70" indent="-228597" algn="l" defTabSz="914391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66" indent="-228597" algn="l" defTabSz="914391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61" indent="-228597" algn="l" defTabSz="914391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3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96" algn="l" defTabSz="9143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91" algn="l" defTabSz="9143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87" algn="l" defTabSz="9143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82" algn="l" defTabSz="9143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78" algn="l" defTabSz="9143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73" algn="l" defTabSz="9143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68" algn="l" defTabSz="9143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63" algn="l" defTabSz="9143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/>
          <p:cNvSpPr/>
          <p:nvPr/>
        </p:nvSpPr>
        <p:spPr>
          <a:xfrm>
            <a:off x="-10973" y="4"/>
            <a:ext cx="8241030" cy="6857999"/>
          </a:xfrm>
          <a:prstGeom prst="rect">
            <a:avLst/>
          </a:prstGeom>
          <a:gradFill flip="none" rotWithShape="1">
            <a:gsLst>
              <a:gs pos="0">
                <a:srgbClr val="818C98">
                  <a:alpha val="75000"/>
                </a:srgbClr>
              </a:gs>
              <a:gs pos="100000">
                <a:schemeClr val="bg1">
                  <a:lumMod val="95000"/>
                  <a:alpha val="73000"/>
                </a:schemeClr>
              </a:gs>
              <a:gs pos="51000">
                <a:schemeClr val="bg1"/>
              </a:gs>
            </a:gsLst>
            <a:lin ang="1620000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/>
            <a:endParaRPr lang="de-DE" sz="1800">
              <a:solidFill>
                <a:srgbClr val="FFFFFF"/>
              </a:solidFill>
              <a:ea typeface="ＭＳ Ｐゴシック" charset="-128"/>
              <a:cs typeface="ＭＳ Ｐゴシック" charset="-128"/>
            </a:endParaRP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21482" y="1568454"/>
            <a:ext cx="740664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pic>
        <p:nvPicPr>
          <p:cNvPr id="13" name="Bild 11" descr="Logo_BUW-1.Weiss-01.png"/>
          <p:cNvPicPr>
            <a:picLocks noChangeAspect="1"/>
          </p:cNvPicPr>
          <p:nvPr/>
        </p:nvPicPr>
        <p:blipFill>
          <a:blip r:embed="rId5" cstate="email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82092" y="944724"/>
            <a:ext cx="2346008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hteck 6"/>
          <p:cNvSpPr/>
          <p:nvPr/>
        </p:nvSpPr>
        <p:spPr>
          <a:xfrm>
            <a:off x="6674684" y="6093296"/>
            <a:ext cx="1554916" cy="540060"/>
          </a:xfrm>
          <a:prstGeom prst="rect">
            <a:avLst/>
          </a:prstGeom>
          <a:solidFill>
            <a:srgbClr val="89BA17"/>
          </a:solidFill>
          <a:ln>
            <a:noFill/>
          </a:ln>
          <a:effectLst>
            <a:outerShdw blurRad="136525" dist="25400" dir="8520000" rotWithShape="0">
              <a:srgbClr val="000000">
                <a:alpha val="42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>
              <a:solidFill>
                <a:prstClr val="white"/>
              </a:solidFill>
            </a:endParaRPr>
          </a:p>
        </p:txBody>
      </p:sp>
      <p:pic>
        <p:nvPicPr>
          <p:cNvPr id="8" name="Bild 13" descr="BUW_Logo-weiss.png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71895" y="6154700"/>
            <a:ext cx="1031477" cy="417590"/>
          </a:xfrm>
          <a:prstGeom prst="rect">
            <a:avLst/>
          </a:prstGeom>
        </p:spPr>
      </p:pic>
      <p:sp>
        <p:nvSpPr>
          <p:cNvPr id="10" name="Rechteck 9"/>
          <p:cNvSpPr/>
          <p:nvPr/>
        </p:nvSpPr>
        <p:spPr>
          <a:xfrm>
            <a:off x="421483" y="6093296"/>
            <a:ext cx="6156684" cy="540060"/>
          </a:xfrm>
          <a:prstGeom prst="rect">
            <a:avLst/>
          </a:prstGeom>
          <a:solidFill>
            <a:srgbClr val="FFFFFF">
              <a:alpha val="91000"/>
            </a:srgbClr>
          </a:solidFill>
          <a:ln>
            <a:noFill/>
          </a:ln>
          <a:effectLst>
            <a:outerShdw blurRad="95250" dist="50800" dir="8700000" algn="tl" rotWithShape="0">
              <a:prstClr val="black">
                <a:alpha val="34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>
              <a:solidFill>
                <a:prstClr val="white"/>
              </a:solidFill>
            </a:endParaRPr>
          </a:p>
        </p:txBody>
      </p:sp>
      <p:sp>
        <p:nvSpPr>
          <p:cNvPr id="14" name="Textfeld 13"/>
          <p:cNvSpPr txBox="1"/>
          <p:nvPr userDrawn="1"/>
        </p:nvSpPr>
        <p:spPr>
          <a:xfrm>
            <a:off x="525781" y="6154704"/>
            <a:ext cx="482035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Vortragstitel</a:t>
            </a:r>
          </a:p>
          <a:p>
            <a:r>
              <a:rPr lang="de-DE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Titel Vorname Name | Funktion</a:t>
            </a:r>
          </a:p>
        </p:txBody>
      </p:sp>
      <p:sp>
        <p:nvSpPr>
          <p:cNvPr id="12" name="Titelplatzhalter 1"/>
          <p:cNvSpPr>
            <a:spLocks noGrp="1"/>
          </p:cNvSpPr>
          <p:nvPr>
            <p:ph type="title"/>
          </p:nvPr>
        </p:nvSpPr>
        <p:spPr>
          <a:xfrm>
            <a:off x="421482" y="274638"/>
            <a:ext cx="740664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3458818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</p:sldLayoutIdLst>
  <p:txStyles>
    <p:titleStyle>
      <a:lvl1pPr algn="ctr" defTabSz="914391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96" indent="-342896" algn="l" defTabSz="914391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43" indent="-285747" algn="l" defTabSz="914391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88" indent="-228597" algn="l" defTabSz="914391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84" indent="-228597" algn="l" defTabSz="914391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79" indent="-228597" algn="l" defTabSz="914391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75" indent="-228597" algn="l" defTabSz="914391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70" indent="-228597" algn="l" defTabSz="914391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66" indent="-228597" algn="l" defTabSz="914391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61" indent="-228597" algn="l" defTabSz="914391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3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96" algn="l" defTabSz="9143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91" algn="l" defTabSz="9143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87" algn="l" defTabSz="9143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82" algn="l" defTabSz="9143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78" algn="l" defTabSz="9143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73" algn="l" defTabSz="9143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68" algn="l" defTabSz="9143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63" algn="l" defTabSz="9143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27" name="Gerade Verbindung 12"/>
          <p:cNvCxnSpPr>
            <a:cxnSpLocks noChangeShapeType="1"/>
          </p:cNvCxnSpPr>
          <p:nvPr userDrawn="1"/>
        </p:nvCxnSpPr>
        <p:spPr bwMode="auto">
          <a:xfrm>
            <a:off x="-5714" y="755650"/>
            <a:ext cx="8246745" cy="1588"/>
          </a:xfrm>
          <a:prstGeom prst="line">
            <a:avLst/>
          </a:prstGeom>
          <a:noFill/>
          <a:ln w="25400">
            <a:solidFill>
              <a:srgbClr val="89BA17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100363" name="Text Box 11"/>
          <p:cNvSpPr txBox="1">
            <a:spLocks noChangeArrowheads="1"/>
          </p:cNvSpPr>
          <p:nvPr/>
        </p:nvSpPr>
        <p:spPr bwMode="auto">
          <a:xfrm>
            <a:off x="3280187" y="486201"/>
            <a:ext cx="685800" cy="1384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>
            <a:lvl1pPr defTabSz="817563" eaLnBrk="0" hangingPunct="0">
              <a:defRPr sz="60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 defTabSz="817563" eaLnBrk="0" hangingPunct="0">
              <a:defRPr sz="6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eaLnBrk="0" hangingPunct="0">
              <a:defRPr sz="6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eaLnBrk="0" hangingPunct="0">
              <a:defRPr sz="6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eaLnBrk="0" hangingPunct="0">
              <a:defRPr sz="6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 algn="r"/>
            <a:fld id="{1A85F193-EBA8-BD46-9CCC-E5C7B97770D7}" type="slidenum">
              <a:rPr lang="de-DE" sz="900" smtClean="0">
                <a:solidFill>
                  <a:srgbClr val="000000"/>
                </a:solidFill>
                <a:latin typeface="Arial" charset="0"/>
                <a:cs typeface="Univers 55" charset="0"/>
              </a:rPr>
              <a:pPr algn="r"/>
              <a:t>‹#›</a:t>
            </a:fld>
            <a:r>
              <a:rPr lang="de-DE" sz="900" dirty="0">
                <a:solidFill>
                  <a:srgbClr val="000000"/>
                </a:solidFill>
                <a:latin typeface="Arial" charset="0"/>
                <a:cs typeface="Univers 55" charset="0"/>
              </a:rPr>
              <a:t> von 20</a:t>
            </a:r>
          </a:p>
        </p:txBody>
      </p:sp>
      <p:sp>
        <p:nvSpPr>
          <p:cNvPr id="100365" name="Text Box 13"/>
          <p:cNvSpPr txBox="1">
            <a:spLocks noChangeArrowheads="1"/>
          </p:cNvSpPr>
          <p:nvPr/>
        </p:nvSpPr>
        <p:spPr bwMode="auto">
          <a:xfrm>
            <a:off x="208598" y="179391"/>
            <a:ext cx="3158966" cy="4462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>
            <a:lvl1pPr eaLnBrk="0" hangingPunct="0">
              <a:defRPr sz="60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6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eaLnBrk="0" hangingPunct="0">
              <a:defRPr sz="6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eaLnBrk="0" hangingPunct="0">
              <a:defRPr sz="6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eaLnBrk="0" hangingPunct="0">
              <a:defRPr sz="6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de-DE" sz="1100" b="1" dirty="0">
                <a:solidFill>
                  <a:srgbClr val="000000"/>
                </a:solidFill>
                <a:latin typeface="Arial" charset="0"/>
                <a:cs typeface="Univers 65 Bold" charset="0"/>
              </a:rPr>
              <a:t>PROF. DR. MAXIMILIAN MUSTERMANN</a:t>
            </a:r>
          </a:p>
          <a:p>
            <a:r>
              <a:rPr lang="de-DE" sz="900" dirty="0">
                <a:solidFill>
                  <a:srgbClr val="000000"/>
                </a:solidFill>
                <a:latin typeface="Arial" charset="0"/>
                <a:cs typeface="Univers 55" charset="0"/>
              </a:rPr>
              <a:t>BEISPIELVORLESUNG ZUM THEMA </a:t>
            </a:r>
          </a:p>
          <a:p>
            <a:r>
              <a:rPr lang="de-DE" sz="900" dirty="0">
                <a:solidFill>
                  <a:srgbClr val="000000"/>
                </a:solidFill>
                <a:latin typeface="Arial" charset="0"/>
                <a:cs typeface="Univers 55" charset="0"/>
              </a:rPr>
              <a:t>„MUSTERÜBERSCHRIFTEN FÜR POWERPOINTFOLIEN“</a:t>
            </a:r>
          </a:p>
        </p:txBody>
      </p:sp>
      <p:pic>
        <p:nvPicPr>
          <p:cNvPr id="1032" name="Bild 17" descr="beispiellogo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2080" y="152400"/>
            <a:ext cx="1155859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hteck 1"/>
          <p:cNvSpPr/>
          <p:nvPr userDrawn="1"/>
        </p:nvSpPr>
        <p:spPr bwMode="auto">
          <a:xfrm>
            <a:off x="0" y="0"/>
            <a:ext cx="8229600" cy="6858000"/>
          </a:xfrm>
          <a:prstGeom prst="rect">
            <a:avLst/>
          </a:prstGeom>
          <a:noFill/>
          <a:ln w="1905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391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6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67" charset="0"/>
            </a:endParaRPr>
          </a:p>
        </p:txBody>
      </p:sp>
      <p:sp>
        <p:nvSpPr>
          <p:cNvPr id="9" name="Rechteck 8"/>
          <p:cNvSpPr/>
          <p:nvPr userDrawn="1"/>
        </p:nvSpPr>
        <p:spPr>
          <a:xfrm>
            <a:off x="6675121" y="100989"/>
            <a:ext cx="1554480" cy="541337"/>
          </a:xfrm>
          <a:prstGeom prst="rect">
            <a:avLst/>
          </a:prstGeom>
          <a:solidFill>
            <a:srgbClr val="89BA17"/>
          </a:solidFill>
          <a:ln>
            <a:noFill/>
          </a:ln>
          <a:effectLst>
            <a:outerShdw blurRad="136525" dist="25400" dir="8520000" rotWithShape="0">
              <a:srgbClr val="000000">
                <a:alpha val="42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sz="1800"/>
          </a:p>
        </p:txBody>
      </p:sp>
      <p:pic>
        <p:nvPicPr>
          <p:cNvPr id="10" name="Bild 12" descr="BUW_Logo-weiss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2276" y="162901"/>
            <a:ext cx="1031558" cy="417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301127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</p:sldLayoutIdLst>
  <p:transition/>
  <p:txStyles>
    <p:titleStyle>
      <a:lvl1pPr algn="l" defTabSz="817555" rtl="0" eaLnBrk="1" fontAlgn="base" hangingPunct="1">
        <a:spcBef>
          <a:spcPct val="0"/>
        </a:spcBef>
        <a:spcAft>
          <a:spcPct val="0"/>
        </a:spcAft>
        <a:defRPr sz="2200">
          <a:solidFill>
            <a:srgbClr val="333333"/>
          </a:solidFill>
          <a:latin typeface="+mj-lt"/>
          <a:ea typeface="ＭＳ Ｐゴシック" pitchFamily="68" charset="-128"/>
          <a:cs typeface="ＭＳ Ｐゴシック" pitchFamily="68" charset="-128"/>
        </a:defRPr>
      </a:lvl1pPr>
      <a:lvl2pPr algn="l" defTabSz="817555" rtl="0" eaLnBrk="1" fontAlgn="base" hangingPunct="1">
        <a:spcBef>
          <a:spcPct val="0"/>
        </a:spcBef>
        <a:spcAft>
          <a:spcPct val="0"/>
        </a:spcAft>
        <a:defRPr sz="2200">
          <a:solidFill>
            <a:srgbClr val="333333"/>
          </a:solidFill>
          <a:latin typeface="Arial" pitchFamily="67" charset="0"/>
          <a:ea typeface="ＭＳ Ｐゴシック" pitchFamily="68" charset="-128"/>
          <a:cs typeface="ＭＳ Ｐゴシック" pitchFamily="68" charset="-128"/>
        </a:defRPr>
      </a:lvl2pPr>
      <a:lvl3pPr algn="l" defTabSz="817555" rtl="0" eaLnBrk="1" fontAlgn="base" hangingPunct="1">
        <a:spcBef>
          <a:spcPct val="0"/>
        </a:spcBef>
        <a:spcAft>
          <a:spcPct val="0"/>
        </a:spcAft>
        <a:defRPr sz="2200">
          <a:solidFill>
            <a:srgbClr val="333333"/>
          </a:solidFill>
          <a:latin typeface="Arial" pitchFamily="67" charset="0"/>
          <a:ea typeface="ＭＳ Ｐゴシック" pitchFamily="68" charset="-128"/>
          <a:cs typeface="ＭＳ Ｐゴシック" pitchFamily="68" charset="-128"/>
        </a:defRPr>
      </a:lvl3pPr>
      <a:lvl4pPr algn="l" defTabSz="817555" rtl="0" eaLnBrk="1" fontAlgn="base" hangingPunct="1">
        <a:spcBef>
          <a:spcPct val="0"/>
        </a:spcBef>
        <a:spcAft>
          <a:spcPct val="0"/>
        </a:spcAft>
        <a:defRPr sz="2200">
          <a:solidFill>
            <a:srgbClr val="333333"/>
          </a:solidFill>
          <a:latin typeface="Arial" pitchFamily="67" charset="0"/>
          <a:ea typeface="ＭＳ Ｐゴシック" pitchFamily="68" charset="-128"/>
          <a:cs typeface="ＭＳ Ｐゴシック" pitchFamily="68" charset="-128"/>
        </a:defRPr>
      </a:lvl4pPr>
      <a:lvl5pPr algn="l" defTabSz="817555" rtl="0" eaLnBrk="1" fontAlgn="base" hangingPunct="1">
        <a:spcBef>
          <a:spcPct val="0"/>
        </a:spcBef>
        <a:spcAft>
          <a:spcPct val="0"/>
        </a:spcAft>
        <a:defRPr sz="2200">
          <a:solidFill>
            <a:srgbClr val="333333"/>
          </a:solidFill>
          <a:latin typeface="Arial" pitchFamily="67" charset="0"/>
          <a:ea typeface="ＭＳ Ｐゴシック" pitchFamily="68" charset="-128"/>
          <a:cs typeface="ＭＳ Ｐゴシック" pitchFamily="68" charset="-128"/>
        </a:defRPr>
      </a:lvl5pPr>
      <a:lvl6pPr marL="457196" algn="l" defTabSz="817555" rtl="0" eaLnBrk="1" fontAlgn="base" hangingPunct="1">
        <a:spcBef>
          <a:spcPct val="0"/>
        </a:spcBef>
        <a:spcAft>
          <a:spcPct val="0"/>
        </a:spcAft>
        <a:defRPr sz="2200">
          <a:solidFill>
            <a:srgbClr val="333333"/>
          </a:solidFill>
          <a:latin typeface="Arial" pitchFamily="67" charset="0"/>
        </a:defRPr>
      </a:lvl6pPr>
      <a:lvl7pPr marL="914391" algn="l" defTabSz="817555" rtl="0" eaLnBrk="1" fontAlgn="base" hangingPunct="1">
        <a:spcBef>
          <a:spcPct val="0"/>
        </a:spcBef>
        <a:spcAft>
          <a:spcPct val="0"/>
        </a:spcAft>
        <a:defRPr sz="2200">
          <a:solidFill>
            <a:srgbClr val="333333"/>
          </a:solidFill>
          <a:latin typeface="Arial" pitchFamily="67" charset="0"/>
        </a:defRPr>
      </a:lvl7pPr>
      <a:lvl8pPr marL="1371587" algn="l" defTabSz="817555" rtl="0" eaLnBrk="1" fontAlgn="base" hangingPunct="1">
        <a:spcBef>
          <a:spcPct val="0"/>
        </a:spcBef>
        <a:spcAft>
          <a:spcPct val="0"/>
        </a:spcAft>
        <a:defRPr sz="2200">
          <a:solidFill>
            <a:srgbClr val="333333"/>
          </a:solidFill>
          <a:latin typeface="Arial" pitchFamily="67" charset="0"/>
        </a:defRPr>
      </a:lvl8pPr>
      <a:lvl9pPr marL="1828782" algn="l" defTabSz="817555" rtl="0" eaLnBrk="1" fontAlgn="base" hangingPunct="1">
        <a:spcBef>
          <a:spcPct val="0"/>
        </a:spcBef>
        <a:spcAft>
          <a:spcPct val="0"/>
        </a:spcAft>
        <a:defRPr sz="2200">
          <a:solidFill>
            <a:srgbClr val="333333"/>
          </a:solidFill>
          <a:latin typeface="Arial" pitchFamily="67" charset="0"/>
        </a:defRPr>
      </a:lvl9pPr>
    </p:titleStyle>
    <p:bodyStyle>
      <a:lvl1pPr marL="255586" indent="-255586" algn="l" defTabSz="817555" rtl="0" eaLnBrk="1" fontAlgn="base" hangingPunct="1">
        <a:spcBef>
          <a:spcPct val="20000"/>
        </a:spcBef>
        <a:spcAft>
          <a:spcPct val="0"/>
        </a:spcAft>
        <a:buClr>
          <a:srgbClr val="333333"/>
        </a:buClr>
        <a:buSzPct val="65000"/>
        <a:buFont typeface="Wingdings" charset="0"/>
        <a:buChar char="n"/>
        <a:defRPr sz="1600">
          <a:solidFill>
            <a:schemeClr val="tx1"/>
          </a:solidFill>
          <a:latin typeface="+mn-lt"/>
          <a:ea typeface="ＭＳ Ｐゴシック" pitchFamily="68" charset="-128"/>
          <a:cs typeface="ＭＳ Ｐゴシック" pitchFamily="68" charset="-128"/>
        </a:defRPr>
      </a:lvl1pPr>
      <a:lvl2pPr marL="588957" indent="-163511" algn="l" defTabSz="817555" rtl="0" eaLnBrk="1" fontAlgn="base" hangingPunct="1">
        <a:lnSpc>
          <a:spcPct val="125000"/>
        </a:lnSpc>
        <a:spcBef>
          <a:spcPct val="20000"/>
        </a:spcBef>
        <a:spcAft>
          <a:spcPct val="0"/>
        </a:spcAft>
        <a:buClr>
          <a:schemeClr val="tx1"/>
        </a:buClr>
        <a:buChar char="–"/>
        <a:defRPr sz="1200">
          <a:solidFill>
            <a:schemeClr val="tx1"/>
          </a:solidFill>
          <a:latin typeface="+mn-lt"/>
          <a:ea typeface="ＭＳ Ｐゴシック" pitchFamily="67" charset="-128"/>
        </a:defRPr>
      </a:lvl2pPr>
      <a:lvl3pPr marL="939791" indent="-180973" algn="l" defTabSz="817555" rtl="0" eaLnBrk="1" fontAlgn="base" hangingPunct="1">
        <a:lnSpc>
          <a:spcPct val="125000"/>
        </a:lnSpc>
        <a:spcBef>
          <a:spcPct val="20000"/>
        </a:spcBef>
        <a:spcAft>
          <a:spcPct val="0"/>
        </a:spcAft>
        <a:buClr>
          <a:schemeClr val="tx1"/>
        </a:buClr>
        <a:defRPr sz="1200">
          <a:solidFill>
            <a:schemeClr val="tx1"/>
          </a:solidFill>
          <a:latin typeface="+mn-lt"/>
          <a:ea typeface="ＭＳ Ｐゴシック" pitchFamily="67" charset="-128"/>
        </a:defRPr>
      </a:lvl3pPr>
      <a:lvl4pPr marL="1274750" indent="-165099" algn="l" defTabSz="817555" rtl="0" eaLnBrk="1" fontAlgn="base" hangingPunct="1">
        <a:lnSpc>
          <a:spcPct val="125000"/>
        </a:lnSpc>
        <a:spcBef>
          <a:spcPct val="20000"/>
        </a:spcBef>
        <a:spcAft>
          <a:spcPct val="0"/>
        </a:spcAft>
        <a:buClr>
          <a:schemeClr val="tx1"/>
        </a:buClr>
        <a:defRPr sz="1000">
          <a:solidFill>
            <a:schemeClr val="tx1"/>
          </a:solidFill>
          <a:latin typeface="Verdana" pitchFamily="67" charset="0"/>
          <a:ea typeface="ＭＳ Ｐゴシック" pitchFamily="67" charset="-128"/>
        </a:defRPr>
      </a:lvl4pPr>
      <a:lvl5pPr marL="1903394" indent="-203198" algn="l" defTabSz="817555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Char char="–"/>
        <a:defRPr sz="1100">
          <a:solidFill>
            <a:schemeClr val="bg2"/>
          </a:solidFill>
          <a:latin typeface="Verdana" pitchFamily="67" charset="0"/>
          <a:ea typeface="ＭＳ Ｐゴシック" pitchFamily="67" charset="-128"/>
        </a:defRPr>
      </a:lvl5pPr>
      <a:lvl6pPr marL="2360589" indent="-203198" algn="l" defTabSz="817555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Char char="–"/>
        <a:defRPr sz="1100">
          <a:solidFill>
            <a:schemeClr val="bg2"/>
          </a:solidFill>
          <a:latin typeface="Verdana" pitchFamily="67" charset="0"/>
          <a:ea typeface="ＭＳ Ｐゴシック" pitchFamily="67" charset="-128"/>
        </a:defRPr>
      </a:lvl6pPr>
      <a:lvl7pPr marL="2817785" indent="-203198" algn="l" defTabSz="817555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Char char="–"/>
        <a:defRPr sz="1100">
          <a:solidFill>
            <a:schemeClr val="bg2"/>
          </a:solidFill>
          <a:latin typeface="Verdana" pitchFamily="67" charset="0"/>
          <a:ea typeface="ＭＳ Ｐゴシック" pitchFamily="67" charset="-128"/>
        </a:defRPr>
      </a:lvl7pPr>
      <a:lvl8pPr marL="3274980" indent="-203198" algn="l" defTabSz="817555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Char char="–"/>
        <a:defRPr sz="1100">
          <a:solidFill>
            <a:schemeClr val="bg2"/>
          </a:solidFill>
          <a:latin typeface="Verdana" pitchFamily="67" charset="0"/>
          <a:ea typeface="ＭＳ Ｐゴシック" pitchFamily="67" charset="-128"/>
        </a:defRPr>
      </a:lvl8pPr>
      <a:lvl9pPr marL="3732176" indent="-203198" algn="l" defTabSz="817555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Char char="–"/>
        <a:defRPr sz="1100">
          <a:solidFill>
            <a:schemeClr val="bg2"/>
          </a:solidFill>
          <a:latin typeface="Verdana" pitchFamily="67" charset="0"/>
          <a:ea typeface="ＭＳ Ｐゴシック" pitchFamily="67" charset="-128"/>
        </a:defRPr>
      </a:lvl9pPr>
    </p:bodyStyle>
    <p:otherStyle>
      <a:defPPr>
        <a:defRPr lang="de-DE"/>
      </a:defPPr>
      <a:lvl1pPr marL="0" algn="l" defTabSz="4571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96" algn="l" defTabSz="4571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91" algn="l" defTabSz="4571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87" algn="l" defTabSz="4571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82" algn="l" defTabSz="4571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78" algn="l" defTabSz="4571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73" algn="l" defTabSz="4571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68" algn="l" defTabSz="4571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63" algn="l" defTabSz="4571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 13" descr="BUW_Logo-weiss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71895" y="6154700"/>
            <a:ext cx="1031477" cy="417590"/>
          </a:xfrm>
          <a:prstGeom prst="rect">
            <a:avLst/>
          </a:prstGeom>
        </p:spPr>
      </p:pic>
      <p:sp>
        <p:nvSpPr>
          <p:cNvPr id="9" name="Rechteck 8"/>
          <p:cNvSpPr/>
          <p:nvPr userDrawn="1"/>
        </p:nvSpPr>
        <p:spPr>
          <a:xfrm>
            <a:off x="4114800" y="0"/>
            <a:ext cx="4114800" cy="6858000"/>
          </a:xfrm>
          <a:prstGeom prst="rect">
            <a:avLst/>
          </a:prstGeom>
          <a:solidFill>
            <a:srgbClr val="89BA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10" name="Rechteck 9"/>
          <p:cNvSpPr/>
          <p:nvPr userDrawn="1"/>
        </p:nvSpPr>
        <p:spPr>
          <a:xfrm>
            <a:off x="6674684" y="5771963"/>
            <a:ext cx="1554916" cy="540060"/>
          </a:xfrm>
          <a:prstGeom prst="rect">
            <a:avLst/>
          </a:prstGeom>
          <a:solidFill>
            <a:srgbClr val="7FAD18"/>
          </a:solidFill>
          <a:ln>
            <a:noFill/>
          </a:ln>
          <a:effectLst>
            <a:outerShdw blurRad="136525" dist="63500" dir="2400000" algn="tl" rotWithShape="0">
              <a:srgbClr val="000000">
                <a:alpha val="42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pic>
        <p:nvPicPr>
          <p:cNvPr id="13" name="Bild 12" descr="BUW_Logo-weiss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80616" y="5837705"/>
            <a:ext cx="1031477" cy="417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8936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</p:sldLayoutIdLst>
  <p:txStyles>
    <p:titleStyle>
      <a:lvl1pPr algn="l" defTabSz="622294" rtl="0" eaLnBrk="1" latinLnBrk="0" hangingPunct="1">
        <a:lnSpc>
          <a:spcPts val="3400"/>
        </a:lnSpc>
        <a:spcBef>
          <a:spcPct val="0"/>
        </a:spcBef>
        <a:buNone/>
        <a:defRPr sz="3600" kern="1200" baseline="0">
          <a:solidFill>
            <a:schemeClr val="tx1"/>
          </a:solidFill>
          <a:latin typeface="Arial" charset="0"/>
          <a:ea typeface="+mj-ea"/>
          <a:cs typeface="+mj-cs"/>
        </a:defRPr>
      </a:lvl1pPr>
    </p:titleStyle>
    <p:bodyStyle>
      <a:lvl1pPr marL="342896" indent="-342896" algn="l" defTabSz="914391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43" indent="-285747" algn="l" defTabSz="914391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88" indent="-228597" algn="l" defTabSz="914391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84" indent="-228597" algn="l" defTabSz="914391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79" indent="-228597" algn="l" defTabSz="914391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75" indent="-228597" algn="l" defTabSz="914391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70" indent="-228597" algn="l" defTabSz="914391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66" indent="-228597" algn="l" defTabSz="914391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61" indent="-228597" algn="l" defTabSz="914391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3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96" algn="l" defTabSz="9143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91" algn="l" defTabSz="9143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87" algn="l" defTabSz="9143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82" algn="l" defTabSz="9143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78" algn="l" defTabSz="9143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73" algn="l" defTabSz="9143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68" algn="l" defTabSz="9143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63" algn="l" defTabSz="9143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has.ubc.ca/~berciu/TEACHING/PHYS349/karla.pdf" TargetMode="External"/><Relationship Id="rId7" Type="http://schemas.openxmlformats.org/officeDocument/2006/relationships/hyperlink" Target="~$Virtualization2.pptx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nssdc.gsfc.nasa.gov/planetary/factsheet/sunfact.html" TargetMode="External"/><Relationship Id="rId5" Type="http://schemas.openxmlformats.org/officeDocument/2006/relationships/hyperlink" Target="https://nssdc.gsfc.nasa.gov/planetary/factsheet/jupiterfact.html" TargetMode="External"/><Relationship Id="rId4" Type="http://schemas.openxmlformats.org/officeDocument/2006/relationships/hyperlink" Target="https://nssdc.gsfc.nasa.gov/planetary/factsheet/earthfact.html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quarter" idx="10"/>
          </p:nvPr>
        </p:nvSpPr>
        <p:spPr>
          <a:xfrm>
            <a:off x="10483" y="1556792"/>
            <a:ext cx="8207682" cy="4379679"/>
          </a:xfrm>
        </p:spPr>
        <p:txBody>
          <a:bodyPr>
            <a:normAutofit fontScale="85000" lnSpcReduction="20000"/>
          </a:bodyPr>
          <a:lstStyle/>
          <a:p>
            <a:pPr marL="0" indent="0" algn="ctr">
              <a:buNone/>
            </a:pPr>
            <a:endParaRPr lang="en-US" sz="2800" dirty="0">
              <a:latin typeface="Azo Sans" panose="02000000000000000000" pitchFamily="2" charset="0"/>
            </a:endParaRPr>
          </a:p>
          <a:p>
            <a:pPr marL="0" indent="0">
              <a:buNone/>
            </a:pPr>
            <a:endParaRPr lang="en-US" sz="2000" dirty="0">
              <a:latin typeface="Azo Sans" panose="02000000000000000000" pitchFamily="2" charset="0"/>
            </a:endParaRPr>
          </a:p>
          <a:p>
            <a:pPr marL="0" indent="0" algn="r">
              <a:buNone/>
            </a:pPr>
            <a:endParaRPr lang="en-US" sz="2000" dirty="0">
              <a:latin typeface="Azo Sans" panose="02000000000000000000" pitchFamily="2" charset="0"/>
            </a:endParaRPr>
          </a:p>
          <a:p>
            <a:pPr marL="0" indent="0" algn="r">
              <a:buNone/>
            </a:pPr>
            <a:endParaRPr lang="en-US" sz="2000" dirty="0">
              <a:latin typeface="Azo Sans" panose="02000000000000000000" pitchFamily="2" charset="0"/>
            </a:endParaRPr>
          </a:p>
          <a:p>
            <a:pPr marL="0" indent="0" algn="r">
              <a:buNone/>
            </a:pPr>
            <a:endParaRPr lang="en-US" sz="2000" dirty="0">
              <a:latin typeface="Azo Sans" panose="02000000000000000000" pitchFamily="2" charset="0"/>
            </a:endParaRPr>
          </a:p>
          <a:p>
            <a:pPr marL="0" indent="0" algn="r">
              <a:buNone/>
            </a:pPr>
            <a:endParaRPr lang="en-US" sz="2000" dirty="0">
              <a:latin typeface="Azo Sans" panose="02000000000000000000" pitchFamily="2" charset="0"/>
            </a:endParaRPr>
          </a:p>
          <a:p>
            <a:pPr marL="0" indent="0" algn="r">
              <a:buNone/>
            </a:pPr>
            <a:endParaRPr lang="en-US" sz="2000" dirty="0">
              <a:latin typeface="Azo Sans" panose="02000000000000000000" pitchFamily="2" charset="0"/>
            </a:endParaRPr>
          </a:p>
          <a:p>
            <a:pPr marL="0" indent="0" algn="r">
              <a:buNone/>
            </a:pPr>
            <a:endParaRPr lang="en-US" sz="2000" dirty="0">
              <a:latin typeface="Azo Sans" panose="02000000000000000000" pitchFamily="2" charset="0"/>
            </a:endParaRPr>
          </a:p>
          <a:p>
            <a:pPr marL="0" indent="0" algn="r">
              <a:buNone/>
            </a:pPr>
            <a:endParaRPr lang="en-US" sz="2000" dirty="0">
              <a:latin typeface="Azo Sans" panose="02000000000000000000" pitchFamily="2" charset="0"/>
            </a:endParaRPr>
          </a:p>
          <a:p>
            <a:pPr marL="0" indent="0" algn="r">
              <a:buNone/>
            </a:pPr>
            <a:endParaRPr lang="en-US" sz="2000" dirty="0">
              <a:latin typeface="Azo Sans" panose="02000000000000000000" pitchFamily="2" charset="0"/>
            </a:endParaRPr>
          </a:p>
          <a:p>
            <a:pPr marL="0" indent="0" algn="r">
              <a:buNone/>
            </a:pPr>
            <a:endParaRPr lang="en-US" sz="2000" dirty="0">
              <a:latin typeface="Azo Sans" panose="02000000000000000000" pitchFamily="2" charset="0"/>
            </a:endParaRPr>
          </a:p>
          <a:p>
            <a:pPr marL="0" indent="0" algn="r">
              <a:buNone/>
            </a:pPr>
            <a:endParaRPr lang="en-US" sz="2000" dirty="0">
              <a:latin typeface="Azo Sans" panose="02000000000000000000" pitchFamily="2" charset="0"/>
            </a:endParaRPr>
          </a:p>
          <a:p>
            <a:pPr marL="0" indent="0" algn="r">
              <a:buNone/>
            </a:pPr>
            <a:endParaRPr lang="en-US" sz="2000" dirty="0">
              <a:latin typeface="Azo Sans" panose="02000000000000000000" pitchFamily="2" charset="0"/>
            </a:endParaRPr>
          </a:p>
          <a:p>
            <a:pPr marL="0" indent="0" algn="r">
              <a:buNone/>
            </a:pPr>
            <a:endParaRPr lang="en-US" sz="2000" dirty="0">
              <a:latin typeface="Azo Sans" panose="02000000000000000000" pitchFamily="2" charset="0"/>
            </a:endParaRPr>
          </a:p>
          <a:p>
            <a:pPr marL="0" indent="0" algn="r">
              <a:buNone/>
            </a:pPr>
            <a:endParaRPr lang="en-US" sz="2000" dirty="0">
              <a:latin typeface="Azo Sans" panose="02000000000000000000" pitchFamily="2" charset="0"/>
            </a:endParaRPr>
          </a:p>
          <a:p>
            <a:pPr marL="0" indent="0" algn="r">
              <a:buNone/>
            </a:pPr>
            <a:r>
              <a:rPr lang="en-US" sz="2000" dirty="0">
                <a:latin typeface="Azo Sans" panose="02000000000000000000" pitchFamily="2" charset="0"/>
              </a:rPr>
              <a:t>	   </a:t>
            </a:r>
            <a:r>
              <a:rPr lang="en-US" dirty="0">
                <a:latin typeface="Azo Sans" panose="02000000000000000000" pitchFamily="2" charset="0"/>
              </a:rPr>
              <a:t>8</a:t>
            </a:r>
            <a:r>
              <a:rPr lang="en-US" baseline="30000" dirty="0">
                <a:latin typeface="Azo Sans" panose="02000000000000000000" pitchFamily="2" charset="0"/>
              </a:rPr>
              <a:t>th</a:t>
            </a:r>
            <a:r>
              <a:rPr lang="en-US" dirty="0">
                <a:latin typeface="Azo Sans" panose="02000000000000000000" pitchFamily="2" charset="0"/>
              </a:rPr>
              <a:t> February</a:t>
            </a:r>
            <a:r>
              <a:rPr lang="tr-TR" dirty="0">
                <a:latin typeface="Azo Sans" panose="02000000000000000000" pitchFamily="2" charset="0"/>
              </a:rPr>
              <a:t> 202</a:t>
            </a:r>
            <a:r>
              <a:rPr lang="en-US" dirty="0">
                <a:latin typeface="Azo Sans" panose="02000000000000000000" pitchFamily="2" charset="0"/>
              </a:rPr>
              <a:t>2</a:t>
            </a:r>
            <a:endParaRPr lang="de-DE" dirty="0">
              <a:latin typeface="Azo Sans" panose="02000000000000000000" pitchFamily="2" charset="0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22236" y="1700808"/>
            <a:ext cx="8207364" cy="1143000"/>
          </a:xfrm>
        </p:spPr>
        <p:txBody>
          <a:bodyPr>
            <a:normAutofit fontScale="90000"/>
          </a:bodyPr>
          <a:lstStyle/>
          <a:p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Three-body Problem</a:t>
            </a:r>
            <a:b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Runge-Kutta </a:t>
            </a:r>
            <a:r>
              <a:rPr lang="en-US" sz="30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Solver Infrastructure</a:t>
            </a:r>
            <a:br>
              <a:rPr lang="en-US" sz="30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2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(Earth, Sun and Jupiter)</a:t>
            </a:r>
            <a:br>
              <a:rPr lang="en-US" sz="22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(Project 1)</a:t>
            </a:r>
            <a:endParaRPr lang="de-DE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FC6AB6-BA31-4D51-B6E8-474D0ABFA4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392" y="6094413"/>
            <a:ext cx="2918867" cy="54109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BEA22E6-241A-4DA9-9C79-A2CCCE7A1948}"/>
              </a:ext>
            </a:extLst>
          </p:cNvPr>
          <p:cNvSpPr/>
          <p:nvPr/>
        </p:nvSpPr>
        <p:spPr>
          <a:xfrm>
            <a:off x="420250" y="6091479"/>
            <a:ext cx="6147321" cy="5410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  <a:endParaRPr lang="en-D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F3D3B2-5AB4-4653-BA11-18BFC6D68FBA}"/>
              </a:ext>
            </a:extLst>
          </p:cNvPr>
          <p:cNvSpPr txBox="1"/>
          <p:nvPr/>
        </p:nvSpPr>
        <p:spPr>
          <a:xfrm>
            <a:off x="370384" y="6165304"/>
            <a:ext cx="33480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Virtualization 2 | Project Phase</a:t>
            </a:r>
            <a:endParaRPr lang="en-DE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6BF314-0F58-4AC9-B32E-9C6A8E199D93}"/>
              </a:ext>
            </a:extLst>
          </p:cNvPr>
          <p:cNvSpPr txBox="1"/>
          <p:nvPr/>
        </p:nvSpPr>
        <p:spPr>
          <a:xfrm>
            <a:off x="874440" y="3933056"/>
            <a:ext cx="284565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Aleksandar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Mitic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(2035177)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Dominik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Wirsig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(2020067)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Ravishankar Selvaraj (2036915)</a:t>
            </a:r>
            <a:endParaRPr lang="en-DE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39419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CFC6AB6-BA31-4D51-B6E8-474D0ABFA4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392" y="6094413"/>
            <a:ext cx="2918867" cy="54109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BEA22E6-241A-4DA9-9C79-A2CCCE7A1948}"/>
              </a:ext>
            </a:extLst>
          </p:cNvPr>
          <p:cNvSpPr/>
          <p:nvPr/>
        </p:nvSpPr>
        <p:spPr>
          <a:xfrm>
            <a:off x="420250" y="6091479"/>
            <a:ext cx="6147321" cy="5410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  <a:endParaRPr lang="en-D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F3D3B2-5AB4-4653-BA11-18BFC6D68FBA}"/>
              </a:ext>
            </a:extLst>
          </p:cNvPr>
          <p:cNvSpPr txBox="1"/>
          <p:nvPr/>
        </p:nvSpPr>
        <p:spPr>
          <a:xfrm>
            <a:off x="370384" y="6165304"/>
            <a:ext cx="33480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Virtualization 2 | Project Phase</a:t>
            </a:r>
            <a:endParaRPr lang="en-DE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247908D-87F4-4F1A-BCBA-C13F4654D0D4}"/>
              </a:ext>
            </a:extLst>
          </p:cNvPr>
          <p:cNvSpPr/>
          <p:nvPr/>
        </p:nvSpPr>
        <p:spPr>
          <a:xfrm>
            <a:off x="0" y="292586"/>
            <a:ext cx="8229600" cy="561438"/>
          </a:xfrm>
          <a:prstGeom prst="rect">
            <a:avLst/>
          </a:prstGeom>
          <a:solidFill>
            <a:srgbClr val="89BA17"/>
          </a:solidFill>
          <a:ln>
            <a:solidFill>
              <a:srgbClr val="89BA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 Traefik</a:t>
            </a:r>
            <a:endParaRPr lang="en-DE" sz="22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25A3292-50EF-4A13-B175-D8AC223D6E04}"/>
              </a:ext>
            </a:extLst>
          </p:cNvPr>
          <p:cNvSpPr/>
          <p:nvPr/>
        </p:nvSpPr>
        <p:spPr>
          <a:xfrm>
            <a:off x="0" y="0"/>
            <a:ext cx="8229600" cy="27463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Three-body Problem By Runge-kutta Solver Infrastructure</a:t>
            </a:r>
            <a:endParaRPr kumimoji="0" lang="tr-TR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7B9685B-0C85-46C9-A5D7-F4DF46E38843}"/>
              </a:ext>
            </a:extLst>
          </p:cNvPr>
          <p:cNvSpPr/>
          <p:nvPr/>
        </p:nvSpPr>
        <p:spPr>
          <a:xfrm>
            <a:off x="0" y="6639239"/>
            <a:ext cx="8207681" cy="21876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A. </a:t>
            </a:r>
            <a:r>
              <a:rPr lang="en-US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Mitic</a:t>
            </a: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D. </a:t>
            </a:r>
            <a:r>
              <a:rPr lang="en-US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Wirsig</a:t>
            </a: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R. Selvaraj | Virtualization 2	                                                                                       			   </a:t>
            </a:r>
            <a:r>
              <a:rPr lang="en-US" sz="1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9</a:t>
            </a:r>
            <a:endParaRPr lang="en-DE" sz="12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7ECA0A2-F089-43B0-AB97-1BD8A577BA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4042" y="3197223"/>
            <a:ext cx="4029075" cy="28289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ECEA3B7-F8CB-4318-BCC4-266B539645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5512" y="3973875"/>
            <a:ext cx="2613089" cy="204377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3D95B84-10C8-4324-AF34-D6C79B63AA13}"/>
              </a:ext>
            </a:extLst>
          </p:cNvPr>
          <p:cNvSpPr txBox="1"/>
          <p:nvPr/>
        </p:nvSpPr>
        <p:spPr>
          <a:xfrm>
            <a:off x="154360" y="1052736"/>
            <a:ext cx="1710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4.1 Entrypoints</a:t>
            </a:r>
            <a:endParaRPr lang="en-DE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00A8FBD-7E4C-4C48-91AC-C92B7460E945}"/>
              </a:ext>
            </a:extLst>
          </p:cNvPr>
          <p:cNvSpPr txBox="1"/>
          <p:nvPr/>
        </p:nvSpPr>
        <p:spPr>
          <a:xfrm>
            <a:off x="45835" y="1724207"/>
            <a:ext cx="419632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used Entrypoint 443 for 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websecure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Entrypoint 8080 for dashboard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Entrypoint 8990 (http) for Frontend webserver, which will redirect to secured website (https-Entrypoint:443) </a:t>
            </a:r>
            <a:endParaRPr lang="en-D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24473CD-59F7-47B3-976B-8DC1B64EA5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6688" y="1220724"/>
            <a:ext cx="5123307" cy="1363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8822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CFC6AB6-BA31-4D51-B6E8-474D0ABFA4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392" y="6094413"/>
            <a:ext cx="2918867" cy="54109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BEA22E6-241A-4DA9-9C79-A2CCCE7A1948}"/>
              </a:ext>
            </a:extLst>
          </p:cNvPr>
          <p:cNvSpPr/>
          <p:nvPr/>
        </p:nvSpPr>
        <p:spPr>
          <a:xfrm>
            <a:off x="420250" y="6091479"/>
            <a:ext cx="6147321" cy="5410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  <a:endParaRPr lang="en-D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F3D3B2-5AB4-4653-BA11-18BFC6D68FBA}"/>
              </a:ext>
            </a:extLst>
          </p:cNvPr>
          <p:cNvSpPr txBox="1"/>
          <p:nvPr/>
        </p:nvSpPr>
        <p:spPr>
          <a:xfrm>
            <a:off x="370384" y="6165304"/>
            <a:ext cx="33480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Virtualization 2 | Project Phase</a:t>
            </a:r>
            <a:endParaRPr lang="en-DE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247908D-87F4-4F1A-BCBA-C13F4654D0D4}"/>
              </a:ext>
            </a:extLst>
          </p:cNvPr>
          <p:cNvSpPr/>
          <p:nvPr/>
        </p:nvSpPr>
        <p:spPr>
          <a:xfrm>
            <a:off x="0" y="292586"/>
            <a:ext cx="8229600" cy="561438"/>
          </a:xfrm>
          <a:prstGeom prst="rect">
            <a:avLst/>
          </a:prstGeom>
          <a:solidFill>
            <a:srgbClr val="89BA17"/>
          </a:solidFill>
          <a:ln>
            <a:solidFill>
              <a:srgbClr val="89BA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Docker-Compose</a:t>
            </a:r>
            <a:endParaRPr lang="en-DE" sz="22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25A3292-50EF-4A13-B175-D8AC223D6E04}"/>
              </a:ext>
            </a:extLst>
          </p:cNvPr>
          <p:cNvSpPr/>
          <p:nvPr/>
        </p:nvSpPr>
        <p:spPr>
          <a:xfrm>
            <a:off x="0" y="0"/>
            <a:ext cx="8229600" cy="27463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Three-body Problem By Runge-kutta Solver Infrastructure</a:t>
            </a:r>
            <a:endParaRPr kumimoji="0" lang="tr-TR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7B9685B-0C85-46C9-A5D7-F4DF46E38843}"/>
              </a:ext>
            </a:extLst>
          </p:cNvPr>
          <p:cNvSpPr/>
          <p:nvPr/>
        </p:nvSpPr>
        <p:spPr>
          <a:xfrm>
            <a:off x="0" y="6639239"/>
            <a:ext cx="8207681" cy="21876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A. </a:t>
            </a:r>
            <a:r>
              <a:rPr lang="en-US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Mitic</a:t>
            </a: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D. </a:t>
            </a:r>
            <a:r>
              <a:rPr lang="en-US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Wirsig</a:t>
            </a: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R. Selvaraj | Virtualization 2	                                                                                       			  </a:t>
            </a:r>
            <a:r>
              <a:rPr lang="en-US" sz="1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endParaRPr lang="en-DE" sz="12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D76A691-0B62-4813-9D15-A7ED3927BEE1}"/>
              </a:ext>
            </a:extLst>
          </p:cNvPr>
          <p:cNvSpPr txBox="1"/>
          <p:nvPr/>
        </p:nvSpPr>
        <p:spPr>
          <a:xfrm>
            <a:off x="154360" y="1124744"/>
            <a:ext cx="2163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5.1 Docker-compose</a:t>
            </a:r>
            <a:endParaRPr lang="en-DE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CFA344-C3FB-4DAE-A8A8-3CB4E61B5253}"/>
              </a:ext>
            </a:extLst>
          </p:cNvPr>
          <p:cNvSpPr txBox="1"/>
          <p:nvPr/>
        </p:nvSpPr>
        <p:spPr>
          <a:xfrm>
            <a:off x="505689" y="1529064"/>
            <a:ext cx="71963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Docker-Compose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a tool that was developed to help define and share multi-container applications. With Compose, we can create a YAML file to define the services and with a single command, can spin everything up or tear it all down.</a:t>
            </a:r>
            <a:endParaRPr lang="en-D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3B710E-8EBD-458D-89D6-122AFB9ADE0E}"/>
              </a:ext>
            </a:extLst>
          </p:cNvPr>
          <p:cNvSpPr txBox="1"/>
          <p:nvPr/>
        </p:nvSpPr>
        <p:spPr>
          <a:xfrm>
            <a:off x="501698" y="2800284"/>
            <a:ext cx="351596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Command:    docker-compose up –d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docker-compose down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traefik:    docker logs traefik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A64FF44-378E-4754-BF0D-2CE1AC7767AF}"/>
              </a:ext>
            </a:extLst>
          </p:cNvPr>
          <p:cNvSpPr txBox="1"/>
          <p:nvPr/>
        </p:nvSpPr>
        <p:spPr>
          <a:xfrm>
            <a:off x="474188" y="4128608"/>
            <a:ext cx="594486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have 3 microservices running inside docker-compose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rk_method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webserver (which connects to frontend website)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traefik (which used for routing)                                </a:t>
            </a:r>
          </a:p>
          <a:p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7917555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CFC6AB6-BA31-4D51-B6E8-474D0ABFA4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392" y="6094413"/>
            <a:ext cx="2918867" cy="54109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BEA22E6-241A-4DA9-9C79-A2CCCE7A1948}"/>
              </a:ext>
            </a:extLst>
          </p:cNvPr>
          <p:cNvSpPr/>
          <p:nvPr/>
        </p:nvSpPr>
        <p:spPr>
          <a:xfrm>
            <a:off x="420250" y="6091479"/>
            <a:ext cx="6147321" cy="5410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  <a:endParaRPr lang="en-D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F3D3B2-5AB4-4653-BA11-18BFC6D68FBA}"/>
              </a:ext>
            </a:extLst>
          </p:cNvPr>
          <p:cNvSpPr txBox="1"/>
          <p:nvPr/>
        </p:nvSpPr>
        <p:spPr>
          <a:xfrm>
            <a:off x="370384" y="6165304"/>
            <a:ext cx="33480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Virtualization 2 | Project Phase</a:t>
            </a:r>
            <a:endParaRPr lang="en-DE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247908D-87F4-4F1A-BCBA-C13F4654D0D4}"/>
              </a:ext>
            </a:extLst>
          </p:cNvPr>
          <p:cNvSpPr/>
          <p:nvPr/>
        </p:nvSpPr>
        <p:spPr>
          <a:xfrm>
            <a:off x="0" y="292586"/>
            <a:ext cx="8229600" cy="561438"/>
          </a:xfrm>
          <a:prstGeom prst="rect">
            <a:avLst/>
          </a:prstGeom>
          <a:solidFill>
            <a:srgbClr val="89BA17"/>
          </a:solidFill>
          <a:ln>
            <a:solidFill>
              <a:srgbClr val="89BA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Docker-Compose</a:t>
            </a:r>
            <a:endParaRPr lang="en-DE" sz="22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25A3292-50EF-4A13-B175-D8AC223D6E04}"/>
              </a:ext>
            </a:extLst>
          </p:cNvPr>
          <p:cNvSpPr/>
          <p:nvPr/>
        </p:nvSpPr>
        <p:spPr>
          <a:xfrm>
            <a:off x="0" y="0"/>
            <a:ext cx="8229600" cy="27463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Three-body Problem By Runge-kutta Solver Infrastructure</a:t>
            </a:r>
            <a:endParaRPr kumimoji="0" lang="tr-TR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7B9685B-0C85-46C9-A5D7-F4DF46E38843}"/>
              </a:ext>
            </a:extLst>
          </p:cNvPr>
          <p:cNvSpPr/>
          <p:nvPr/>
        </p:nvSpPr>
        <p:spPr>
          <a:xfrm>
            <a:off x="0" y="6639239"/>
            <a:ext cx="8207681" cy="21876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A. </a:t>
            </a:r>
            <a:r>
              <a:rPr lang="en-US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Mitic</a:t>
            </a: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D. </a:t>
            </a:r>
            <a:r>
              <a:rPr lang="en-US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Wirsig</a:t>
            </a: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R. Selvaraj | Virtualization 2	                                                                                       			  </a:t>
            </a:r>
            <a:r>
              <a:rPr lang="en-US" sz="1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  <a:endParaRPr lang="en-DE" sz="12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ECC6DB-35DD-4EB5-BD8D-E554EB72B863}"/>
              </a:ext>
            </a:extLst>
          </p:cNvPr>
          <p:cNvSpPr txBox="1"/>
          <p:nvPr/>
        </p:nvSpPr>
        <p:spPr>
          <a:xfrm>
            <a:off x="-61664" y="841287"/>
            <a:ext cx="51989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happens when you run our docker-compose?</a:t>
            </a:r>
            <a:endParaRPr lang="en-DE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A552CC2-B69E-4E56-80BE-2838BB46C2D9}"/>
              </a:ext>
            </a:extLst>
          </p:cNvPr>
          <p:cNvSpPr txBox="1"/>
          <p:nvPr/>
        </p:nvSpPr>
        <p:spPr>
          <a:xfrm>
            <a:off x="414444" y="1197881"/>
            <a:ext cx="769081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Initially, the first container (rk_method) is executed, which contains a Docker file and a solver. And it stores the outputs in a local volume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Then the second container (web server) is started, which requests the output to the first container and projects the results to the website via Traefik routing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Finally, it runs the Third container (traefik) on which webserver (container -2 ) depends.</a:t>
            </a:r>
            <a:endParaRPr lang="en-D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A6E50C7-585A-4B28-9478-9FD32E67C5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6488" y="3738417"/>
            <a:ext cx="4815173" cy="2218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5117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CFC6AB6-BA31-4D51-B6E8-474D0ABFA4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392" y="6094413"/>
            <a:ext cx="2918867" cy="54109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BEA22E6-241A-4DA9-9C79-A2CCCE7A1948}"/>
              </a:ext>
            </a:extLst>
          </p:cNvPr>
          <p:cNvSpPr/>
          <p:nvPr/>
        </p:nvSpPr>
        <p:spPr>
          <a:xfrm>
            <a:off x="420250" y="6091479"/>
            <a:ext cx="6147321" cy="5410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  <a:endParaRPr lang="en-D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F3D3B2-5AB4-4653-BA11-18BFC6D68FBA}"/>
              </a:ext>
            </a:extLst>
          </p:cNvPr>
          <p:cNvSpPr txBox="1"/>
          <p:nvPr/>
        </p:nvSpPr>
        <p:spPr>
          <a:xfrm>
            <a:off x="370384" y="6165304"/>
            <a:ext cx="33480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Virtualization 2 | Project Phase</a:t>
            </a:r>
            <a:endParaRPr lang="en-DE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247908D-87F4-4F1A-BCBA-C13F4654D0D4}"/>
              </a:ext>
            </a:extLst>
          </p:cNvPr>
          <p:cNvSpPr/>
          <p:nvPr/>
        </p:nvSpPr>
        <p:spPr>
          <a:xfrm>
            <a:off x="0" y="292586"/>
            <a:ext cx="8229600" cy="561438"/>
          </a:xfrm>
          <a:prstGeom prst="rect">
            <a:avLst/>
          </a:prstGeom>
          <a:solidFill>
            <a:srgbClr val="89BA17"/>
          </a:solidFill>
          <a:ln>
            <a:solidFill>
              <a:srgbClr val="89BA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Results</a:t>
            </a:r>
            <a:endParaRPr lang="en-DE" sz="22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25A3292-50EF-4A13-B175-D8AC223D6E04}"/>
              </a:ext>
            </a:extLst>
          </p:cNvPr>
          <p:cNvSpPr/>
          <p:nvPr/>
        </p:nvSpPr>
        <p:spPr>
          <a:xfrm>
            <a:off x="0" y="0"/>
            <a:ext cx="8229600" cy="27463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Three-body Problem By Runge-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kutta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Solver Infrastructure</a:t>
            </a:r>
            <a:endParaRPr kumimoji="0" lang="tr-TR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7B9685B-0C85-46C9-A5D7-F4DF46E38843}"/>
              </a:ext>
            </a:extLst>
          </p:cNvPr>
          <p:cNvSpPr/>
          <p:nvPr/>
        </p:nvSpPr>
        <p:spPr>
          <a:xfrm>
            <a:off x="-12992" y="6635508"/>
            <a:ext cx="8207681" cy="21876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A. </a:t>
            </a:r>
            <a:r>
              <a:rPr lang="en-US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Mitic</a:t>
            </a: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D. </a:t>
            </a:r>
            <a:r>
              <a:rPr lang="en-US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Wirsig</a:t>
            </a: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R. Selvaraj | Virtualization 2	                                                                                       			  </a:t>
            </a:r>
            <a:r>
              <a:rPr lang="en-US" sz="1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r>
            <a:endParaRPr lang="en-DE" sz="12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396D45D-0E9B-4F65-8BC7-C401C3B137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2532" y="2307972"/>
            <a:ext cx="4444493" cy="214352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4614D67-DF54-4826-949C-3616C0CCC70C}"/>
              </a:ext>
            </a:extLst>
          </p:cNvPr>
          <p:cNvSpPr txBox="1"/>
          <p:nvPr/>
        </p:nvSpPr>
        <p:spPr>
          <a:xfrm>
            <a:off x="0" y="980728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Entering localhost:8990 in browser it redirects to secured frontend website with Entrypoint localhost:443</a:t>
            </a:r>
            <a:endParaRPr lang="en-D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BD6803E-A3B3-4C15-85BB-83EA45BAC7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10" y="2310870"/>
            <a:ext cx="3683505" cy="2143522"/>
          </a:xfrm>
          <a:prstGeom prst="rect">
            <a:avLst/>
          </a:prstGeom>
        </p:spPr>
      </p:pic>
      <p:cxnSp>
        <p:nvCxnSpPr>
          <p:cNvPr id="16" name="Connector: Curved 15">
            <a:extLst>
              <a:ext uri="{FF2B5EF4-FFF2-40B4-BE49-F238E27FC236}">
                <a16:creationId xmlns:a16="http://schemas.microsoft.com/office/drawing/2014/main" id="{CB014C91-CDA4-4F8C-B993-045B62898DB8}"/>
              </a:ext>
            </a:extLst>
          </p:cNvPr>
          <p:cNvCxnSpPr>
            <a:cxnSpLocks/>
          </p:cNvCxnSpPr>
          <p:nvPr/>
        </p:nvCxnSpPr>
        <p:spPr>
          <a:xfrm flipV="1">
            <a:off x="730424" y="3921211"/>
            <a:ext cx="4508841" cy="355264"/>
          </a:xfrm>
          <a:prstGeom prst="curved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C1810D23-11F6-4BDE-8E38-96F9AC167D8D}"/>
              </a:ext>
            </a:extLst>
          </p:cNvPr>
          <p:cNvSpPr/>
          <p:nvPr/>
        </p:nvSpPr>
        <p:spPr>
          <a:xfrm>
            <a:off x="5062691" y="4218190"/>
            <a:ext cx="811867" cy="23330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8F1B7C0-408C-4A39-B9A3-C7143F980CEB}"/>
              </a:ext>
            </a:extLst>
          </p:cNvPr>
          <p:cNvSpPr txBox="1"/>
          <p:nvPr/>
        </p:nvSpPr>
        <p:spPr>
          <a:xfrm>
            <a:off x="4420516" y="4713750"/>
            <a:ext cx="2813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Proceed to localhost(unsafe)</a:t>
            </a:r>
            <a:endParaRPr lang="en-D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1C9C4EA-A428-45FD-BCE9-03CCE2D56B66}"/>
              </a:ext>
            </a:extLst>
          </p:cNvPr>
          <p:cNvCxnSpPr>
            <a:stCxn id="23" idx="4"/>
          </p:cNvCxnSpPr>
          <p:nvPr/>
        </p:nvCxnSpPr>
        <p:spPr>
          <a:xfrm flipH="1">
            <a:off x="5468624" y="4451494"/>
            <a:ext cx="1" cy="2736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5867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CFC6AB6-BA31-4D51-B6E8-474D0ABFA4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392" y="6094413"/>
            <a:ext cx="2918867" cy="54109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BEA22E6-241A-4DA9-9C79-A2CCCE7A1948}"/>
              </a:ext>
            </a:extLst>
          </p:cNvPr>
          <p:cNvSpPr/>
          <p:nvPr/>
        </p:nvSpPr>
        <p:spPr>
          <a:xfrm>
            <a:off x="420250" y="6091479"/>
            <a:ext cx="6147321" cy="5410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  <a:endParaRPr lang="en-D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F3D3B2-5AB4-4653-BA11-18BFC6D68FBA}"/>
              </a:ext>
            </a:extLst>
          </p:cNvPr>
          <p:cNvSpPr txBox="1"/>
          <p:nvPr/>
        </p:nvSpPr>
        <p:spPr>
          <a:xfrm>
            <a:off x="370384" y="6165304"/>
            <a:ext cx="33480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Virtualization 2 | Project Phase</a:t>
            </a:r>
            <a:endParaRPr lang="en-DE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247908D-87F4-4F1A-BCBA-C13F4654D0D4}"/>
              </a:ext>
            </a:extLst>
          </p:cNvPr>
          <p:cNvSpPr/>
          <p:nvPr/>
        </p:nvSpPr>
        <p:spPr>
          <a:xfrm>
            <a:off x="0" y="292586"/>
            <a:ext cx="8229600" cy="561438"/>
          </a:xfrm>
          <a:prstGeom prst="rect">
            <a:avLst/>
          </a:prstGeom>
          <a:solidFill>
            <a:srgbClr val="89BA17"/>
          </a:solidFill>
          <a:ln>
            <a:solidFill>
              <a:srgbClr val="89BA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Results</a:t>
            </a:r>
            <a:endParaRPr lang="en-DE" sz="22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25A3292-50EF-4A13-B175-D8AC223D6E04}"/>
              </a:ext>
            </a:extLst>
          </p:cNvPr>
          <p:cNvSpPr/>
          <p:nvPr/>
        </p:nvSpPr>
        <p:spPr>
          <a:xfrm>
            <a:off x="0" y="0"/>
            <a:ext cx="8229600" cy="27463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Three-body Problem By Runge-kutta Solver Infrastructure</a:t>
            </a:r>
            <a:endParaRPr kumimoji="0" lang="tr-TR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7B9685B-0C85-46C9-A5D7-F4DF46E38843}"/>
              </a:ext>
            </a:extLst>
          </p:cNvPr>
          <p:cNvSpPr/>
          <p:nvPr/>
        </p:nvSpPr>
        <p:spPr>
          <a:xfrm>
            <a:off x="-12992" y="6635508"/>
            <a:ext cx="8207681" cy="21876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A. </a:t>
            </a:r>
            <a:r>
              <a:rPr lang="en-US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Mitic</a:t>
            </a: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D. </a:t>
            </a:r>
            <a:r>
              <a:rPr lang="en-US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Wirsig</a:t>
            </a: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R. Selvaraj | Virtualization 2	                                                                                       			  </a:t>
            </a:r>
            <a:r>
              <a:rPr lang="en-US" sz="1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13</a:t>
            </a:r>
            <a:endParaRPr lang="en-DE" sz="12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E17A37E-82BC-4E89-A333-CD90EE01E031}"/>
              </a:ext>
            </a:extLst>
          </p:cNvPr>
          <p:cNvGrpSpPr/>
          <p:nvPr/>
        </p:nvGrpSpPr>
        <p:grpSpPr>
          <a:xfrm>
            <a:off x="497101" y="1418008"/>
            <a:ext cx="7235399" cy="4021985"/>
            <a:chOff x="442392" y="1700808"/>
            <a:chExt cx="7235399" cy="4021985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2396D45D-0E9B-4F65-8BC7-C401C3B137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442392" y="1753763"/>
              <a:ext cx="7235399" cy="3969030"/>
            </a:xfrm>
            <a:prstGeom prst="rect">
              <a:avLst/>
            </a:prstGeom>
          </p:spPr>
        </p:pic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003BE795-E50B-44FE-9F97-648BBCF6D712}"/>
                </a:ext>
              </a:extLst>
            </p:cNvPr>
            <p:cNvSpPr/>
            <p:nvPr/>
          </p:nvSpPr>
          <p:spPr>
            <a:xfrm>
              <a:off x="874440" y="1700808"/>
              <a:ext cx="1008112" cy="216024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</p:spTree>
    <p:extLst>
      <p:ext uri="{BB962C8B-B14F-4D97-AF65-F5344CB8AC3E}">
        <p14:creationId xmlns:p14="http://schemas.microsoft.com/office/powerpoint/2010/main" val="19408682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CFC6AB6-BA31-4D51-B6E8-474D0ABFA4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392" y="6094413"/>
            <a:ext cx="2918867" cy="54109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BEA22E6-241A-4DA9-9C79-A2CCCE7A1948}"/>
              </a:ext>
            </a:extLst>
          </p:cNvPr>
          <p:cNvSpPr/>
          <p:nvPr/>
        </p:nvSpPr>
        <p:spPr>
          <a:xfrm>
            <a:off x="420250" y="6091479"/>
            <a:ext cx="6147321" cy="5410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  <a:endParaRPr lang="en-D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F3D3B2-5AB4-4653-BA11-18BFC6D68FBA}"/>
              </a:ext>
            </a:extLst>
          </p:cNvPr>
          <p:cNvSpPr txBox="1"/>
          <p:nvPr/>
        </p:nvSpPr>
        <p:spPr>
          <a:xfrm>
            <a:off x="370384" y="6165304"/>
            <a:ext cx="33480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Virtualization 2 | Project Phase</a:t>
            </a:r>
            <a:endParaRPr lang="en-DE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247908D-87F4-4F1A-BCBA-C13F4654D0D4}"/>
              </a:ext>
            </a:extLst>
          </p:cNvPr>
          <p:cNvSpPr/>
          <p:nvPr/>
        </p:nvSpPr>
        <p:spPr>
          <a:xfrm>
            <a:off x="0" y="292586"/>
            <a:ext cx="8229600" cy="561438"/>
          </a:xfrm>
          <a:prstGeom prst="rect">
            <a:avLst/>
          </a:prstGeom>
          <a:solidFill>
            <a:srgbClr val="89BA17"/>
          </a:solidFill>
          <a:ln>
            <a:solidFill>
              <a:srgbClr val="89BA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Problems we face during project</a:t>
            </a:r>
            <a:endParaRPr lang="en-DE" sz="22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25A3292-50EF-4A13-B175-D8AC223D6E04}"/>
              </a:ext>
            </a:extLst>
          </p:cNvPr>
          <p:cNvSpPr/>
          <p:nvPr/>
        </p:nvSpPr>
        <p:spPr>
          <a:xfrm>
            <a:off x="0" y="0"/>
            <a:ext cx="8229600" cy="27463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Three-body Problem By Runge-kutta Solver Infrastructure</a:t>
            </a:r>
            <a:endParaRPr kumimoji="0" lang="tr-TR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7B9685B-0C85-46C9-A5D7-F4DF46E38843}"/>
              </a:ext>
            </a:extLst>
          </p:cNvPr>
          <p:cNvSpPr/>
          <p:nvPr/>
        </p:nvSpPr>
        <p:spPr>
          <a:xfrm>
            <a:off x="0" y="6639239"/>
            <a:ext cx="8207681" cy="21876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A. </a:t>
            </a:r>
            <a:r>
              <a:rPr lang="en-US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Mitic</a:t>
            </a: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D. </a:t>
            </a:r>
            <a:r>
              <a:rPr lang="en-US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Wirsig</a:t>
            </a: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R. Selvaraj | Virtualization 2	                                                                                       			  </a:t>
            </a:r>
            <a:r>
              <a:rPr lang="en-US" sz="1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14</a:t>
            </a:r>
            <a:endParaRPr lang="en-DE" sz="12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F3B668-94A8-49B5-AF0E-A818088D90AC}"/>
              </a:ext>
            </a:extLst>
          </p:cNvPr>
          <p:cNvSpPr txBox="1"/>
          <p:nvPr/>
        </p:nvSpPr>
        <p:spPr>
          <a:xfrm>
            <a:off x="0" y="1745719"/>
            <a:ext cx="8229600" cy="3366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Saving animation -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Library that allows us to save the animation in local volume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Allocating Volume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 Same volume for two Containers (to address the graphical results)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HTML -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User interface, workflow and design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 server image -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nginx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Database -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storing the results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Traefik routing -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Entrypoints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Labels -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rule=host</a:t>
            </a:r>
          </a:p>
        </p:txBody>
      </p:sp>
    </p:spTree>
    <p:extLst>
      <p:ext uri="{BB962C8B-B14F-4D97-AF65-F5344CB8AC3E}">
        <p14:creationId xmlns:p14="http://schemas.microsoft.com/office/powerpoint/2010/main" val="5003928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CFC6AB6-BA31-4D51-B6E8-474D0ABFA4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392" y="6094413"/>
            <a:ext cx="2918867" cy="54109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BEA22E6-241A-4DA9-9C79-A2CCCE7A1948}"/>
              </a:ext>
            </a:extLst>
          </p:cNvPr>
          <p:cNvSpPr/>
          <p:nvPr/>
        </p:nvSpPr>
        <p:spPr>
          <a:xfrm>
            <a:off x="420250" y="6091479"/>
            <a:ext cx="6147321" cy="5410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  <a:endParaRPr lang="en-D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F3D3B2-5AB4-4653-BA11-18BFC6D68FBA}"/>
              </a:ext>
            </a:extLst>
          </p:cNvPr>
          <p:cNvSpPr txBox="1"/>
          <p:nvPr/>
        </p:nvSpPr>
        <p:spPr>
          <a:xfrm>
            <a:off x="370384" y="6165304"/>
            <a:ext cx="33480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Virtualization 2 | Project Phase</a:t>
            </a:r>
            <a:endParaRPr lang="en-DE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247908D-87F4-4F1A-BCBA-C13F4654D0D4}"/>
              </a:ext>
            </a:extLst>
          </p:cNvPr>
          <p:cNvSpPr/>
          <p:nvPr/>
        </p:nvSpPr>
        <p:spPr>
          <a:xfrm>
            <a:off x="0" y="292586"/>
            <a:ext cx="8229600" cy="561438"/>
          </a:xfrm>
          <a:prstGeom prst="rect">
            <a:avLst/>
          </a:prstGeom>
          <a:solidFill>
            <a:srgbClr val="89BA17"/>
          </a:solidFill>
          <a:ln>
            <a:solidFill>
              <a:srgbClr val="89BA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  <a:endParaRPr lang="en-DE" sz="22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25A3292-50EF-4A13-B175-D8AC223D6E04}"/>
              </a:ext>
            </a:extLst>
          </p:cNvPr>
          <p:cNvSpPr/>
          <p:nvPr/>
        </p:nvSpPr>
        <p:spPr>
          <a:xfrm>
            <a:off x="0" y="0"/>
            <a:ext cx="8229600" cy="27463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Three-body Problem By Runge-kutta Solver Infrastructure</a:t>
            </a:r>
            <a:endParaRPr kumimoji="0" lang="tr-TR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7B9685B-0C85-46C9-A5D7-F4DF46E38843}"/>
              </a:ext>
            </a:extLst>
          </p:cNvPr>
          <p:cNvSpPr/>
          <p:nvPr/>
        </p:nvSpPr>
        <p:spPr>
          <a:xfrm>
            <a:off x="0" y="6639239"/>
            <a:ext cx="8207681" cy="21876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A. </a:t>
            </a:r>
            <a:r>
              <a:rPr lang="en-US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Mitic</a:t>
            </a: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D. </a:t>
            </a:r>
            <a:r>
              <a:rPr lang="en-US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Wirsig</a:t>
            </a: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R. Selvaraj | Virtualization 2	                                                                                       			  </a:t>
            </a:r>
            <a:r>
              <a:rPr lang="en-US" sz="1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15</a:t>
            </a:r>
            <a:endParaRPr lang="en-DE" sz="12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1703C99-13A0-411D-A1C8-39C5206244F6}"/>
              </a:ext>
            </a:extLst>
          </p:cNvPr>
          <p:cNvSpPr txBox="1"/>
          <p:nvPr/>
        </p:nvSpPr>
        <p:spPr>
          <a:xfrm>
            <a:off x="0" y="1015697"/>
            <a:ext cx="8207681" cy="388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Three-body-problem by  Runge-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kutta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method     </a:t>
            </a:r>
            <a:r>
              <a:rPr lang="en-US" b="0" i="0" u="none" strike="noStrike" dirty="0">
                <a:solidFill>
                  <a:srgbClr val="24292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https://www.phas.ubc.ca/~berciu/TEACHING/PHYS349/karla.pdf</a:t>
            </a:r>
            <a:endParaRPr lang="en-US" b="0" i="0" u="none" strike="noStrike" dirty="0">
              <a:solidFill>
                <a:srgbClr val="24292F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ct val="200000"/>
              </a:lnSpc>
              <a:buFont typeface="+mj-lt"/>
              <a:buAutoNum type="arabicPeriod"/>
            </a:pPr>
            <a:r>
              <a:rPr lang="en-US" b="0" i="0" dirty="0">
                <a:solidFill>
                  <a:srgbClr val="24292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Earth fact sheet: </a:t>
            </a:r>
            <a:r>
              <a:rPr lang="en-US" b="0" i="0" u="none" strike="noStrike" dirty="0">
                <a:solidFill>
                  <a:srgbClr val="24292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https://nssdc.gsfc.nasa.gov/planetary/factsheet/earthfact.html</a:t>
            </a:r>
            <a:endParaRPr lang="en-US" b="0" i="0" dirty="0">
              <a:solidFill>
                <a:srgbClr val="24292F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ct val="200000"/>
              </a:lnSpc>
              <a:buFont typeface="+mj-lt"/>
              <a:buAutoNum type="arabicPeriod"/>
            </a:pPr>
            <a:r>
              <a:rPr lang="en-US" b="0" i="0" dirty="0">
                <a:solidFill>
                  <a:srgbClr val="24292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Jupiter fact sheet: </a:t>
            </a:r>
            <a:r>
              <a:rPr lang="en-US" b="0" i="0" u="none" strike="noStrike" dirty="0">
                <a:solidFill>
                  <a:srgbClr val="24292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https://nssdc.gsfc.nasa.gov/planetary/factsheet/jupiterfact.html</a:t>
            </a:r>
            <a:endParaRPr lang="en-US" b="0" i="0" dirty="0">
              <a:solidFill>
                <a:srgbClr val="24292F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dirty="0">
                <a:solidFill>
                  <a:srgbClr val="2429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Sun fact sheet: </a:t>
            </a:r>
            <a:r>
              <a:rPr lang="en-US" b="0" i="0" u="none" strike="noStrike" dirty="0">
                <a:solidFill>
                  <a:srgbClr val="24292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https://nssdc.gsfc.nasa.gov/planetary/factsheet/sunfact.html</a:t>
            </a:r>
            <a:endParaRPr lang="en-US" b="0" i="0" u="none" strike="noStrike" dirty="0">
              <a:solidFill>
                <a:srgbClr val="24292F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dirty="0">
                <a:solidFill>
                  <a:srgbClr val="2429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RK method: </a:t>
            </a:r>
            <a:r>
              <a:rPr lang="en-US" dirty="0">
                <a:solidFill>
                  <a:srgbClr val="24292F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7" action="ppaction://hlinkpres?slideindex=1&amp;slidetitle="/>
              </a:rPr>
              <a:t>https://github.com/zaman13/Three-Body-Problem-Gravitational-System/tree/master/Python%20script</a:t>
            </a:r>
            <a:endParaRPr lang="en-D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10739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CFC6AB6-BA31-4D51-B6E8-474D0ABFA4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392" y="6094413"/>
            <a:ext cx="2918867" cy="54109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BEA22E6-241A-4DA9-9C79-A2CCCE7A1948}"/>
              </a:ext>
            </a:extLst>
          </p:cNvPr>
          <p:cNvSpPr/>
          <p:nvPr/>
        </p:nvSpPr>
        <p:spPr>
          <a:xfrm>
            <a:off x="420250" y="6091479"/>
            <a:ext cx="6147321" cy="5410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  <a:endParaRPr lang="en-D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F3D3B2-5AB4-4653-BA11-18BFC6D68FBA}"/>
              </a:ext>
            </a:extLst>
          </p:cNvPr>
          <p:cNvSpPr txBox="1"/>
          <p:nvPr/>
        </p:nvSpPr>
        <p:spPr>
          <a:xfrm>
            <a:off x="370384" y="6165304"/>
            <a:ext cx="33480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Virtualization 2 | Project Phase</a:t>
            </a:r>
            <a:endParaRPr lang="en-DE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25A3292-50EF-4A13-B175-D8AC223D6E04}"/>
              </a:ext>
            </a:extLst>
          </p:cNvPr>
          <p:cNvSpPr/>
          <p:nvPr/>
        </p:nvSpPr>
        <p:spPr>
          <a:xfrm>
            <a:off x="0" y="0"/>
            <a:ext cx="8229600" cy="27463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Three-body Problem By Runge-kutta Solver Infrastructure</a:t>
            </a:r>
            <a:endParaRPr kumimoji="0" lang="tr-TR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7B9685B-0C85-46C9-A5D7-F4DF46E38843}"/>
              </a:ext>
            </a:extLst>
          </p:cNvPr>
          <p:cNvSpPr/>
          <p:nvPr/>
        </p:nvSpPr>
        <p:spPr>
          <a:xfrm>
            <a:off x="0" y="6639239"/>
            <a:ext cx="8207681" cy="21876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A. </a:t>
            </a:r>
            <a:r>
              <a:rPr lang="en-US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Mitic</a:t>
            </a: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D. </a:t>
            </a:r>
            <a:r>
              <a:rPr lang="en-US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Wirsig</a:t>
            </a: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R. Selvaraj | Virtualization 2	                                                                                       			  </a:t>
            </a:r>
            <a:endParaRPr lang="en-DE" sz="12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BAFDFB0-E814-449E-942F-AA79895DD992}"/>
              </a:ext>
            </a:extLst>
          </p:cNvPr>
          <p:cNvSpPr/>
          <p:nvPr/>
        </p:nvSpPr>
        <p:spPr>
          <a:xfrm>
            <a:off x="1007828" y="2767281"/>
            <a:ext cx="6213945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8000" b="0" cap="none" spc="0" dirty="0">
                <a:ln w="0">
                  <a:solidFill>
                    <a:schemeClr val="tx2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301090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CFC6AB6-BA31-4D51-B6E8-474D0ABFA4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392" y="6094413"/>
            <a:ext cx="2918867" cy="54109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BEA22E6-241A-4DA9-9C79-A2CCCE7A1948}"/>
              </a:ext>
            </a:extLst>
          </p:cNvPr>
          <p:cNvSpPr/>
          <p:nvPr/>
        </p:nvSpPr>
        <p:spPr>
          <a:xfrm>
            <a:off x="420250" y="6091479"/>
            <a:ext cx="6147321" cy="5410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  <a:endParaRPr lang="en-D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F3D3B2-5AB4-4653-BA11-18BFC6D68FBA}"/>
              </a:ext>
            </a:extLst>
          </p:cNvPr>
          <p:cNvSpPr txBox="1"/>
          <p:nvPr/>
        </p:nvSpPr>
        <p:spPr>
          <a:xfrm>
            <a:off x="370384" y="6165304"/>
            <a:ext cx="33480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Virtualization 2 | Project Phase</a:t>
            </a:r>
            <a:endParaRPr lang="en-DE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247908D-87F4-4F1A-BCBA-C13F4654D0D4}"/>
              </a:ext>
            </a:extLst>
          </p:cNvPr>
          <p:cNvSpPr/>
          <p:nvPr/>
        </p:nvSpPr>
        <p:spPr>
          <a:xfrm>
            <a:off x="0" y="292586"/>
            <a:ext cx="8229600" cy="561438"/>
          </a:xfrm>
          <a:prstGeom prst="rect">
            <a:avLst/>
          </a:prstGeom>
          <a:solidFill>
            <a:srgbClr val="89BA17"/>
          </a:solidFill>
          <a:ln>
            <a:solidFill>
              <a:srgbClr val="89BA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Table of contents</a:t>
            </a:r>
            <a:endParaRPr lang="en-DE" sz="22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CA86718-DFA4-48DB-BD83-C9807C749F8F}"/>
              </a:ext>
            </a:extLst>
          </p:cNvPr>
          <p:cNvSpPr/>
          <p:nvPr/>
        </p:nvSpPr>
        <p:spPr>
          <a:xfrm>
            <a:off x="0" y="6639239"/>
            <a:ext cx="8207681" cy="21876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A. </a:t>
            </a:r>
            <a:r>
              <a:rPr lang="en-US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Mitic</a:t>
            </a: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D. </a:t>
            </a:r>
            <a:r>
              <a:rPr lang="en-US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Wirsig</a:t>
            </a: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R. Selvaraj | Virtualization 2	                                                                                       			    </a:t>
            </a:r>
            <a:r>
              <a:rPr lang="en-US" sz="1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DE" sz="12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25A3292-50EF-4A13-B175-D8AC223D6E04}"/>
              </a:ext>
            </a:extLst>
          </p:cNvPr>
          <p:cNvSpPr/>
          <p:nvPr/>
        </p:nvSpPr>
        <p:spPr>
          <a:xfrm>
            <a:off x="0" y="0"/>
            <a:ext cx="8229600" cy="27463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Three-body Problem By Runge-kutta Solver Infrastructure</a:t>
            </a:r>
            <a:endParaRPr kumimoji="0" lang="tr-TR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5535F5-14C7-498A-8008-00495E1D31C5}"/>
              </a:ext>
            </a:extLst>
          </p:cNvPr>
          <p:cNvSpPr txBox="1"/>
          <p:nvPr/>
        </p:nvSpPr>
        <p:spPr>
          <a:xfrm>
            <a:off x="370384" y="1117425"/>
            <a:ext cx="3345788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Backend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Frontend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Traefik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Docker-compose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 and problems we faced</a:t>
            </a:r>
          </a:p>
        </p:txBody>
      </p:sp>
    </p:spTree>
    <p:extLst>
      <p:ext uri="{BB962C8B-B14F-4D97-AF65-F5344CB8AC3E}">
        <p14:creationId xmlns:p14="http://schemas.microsoft.com/office/powerpoint/2010/main" val="24048484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CFC6AB6-BA31-4D51-B6E8-474D0ABFA4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392" y="6094413"/>
            <a:ext cx="2918867" cy="54109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BEA22E6-241A-4DA9-9C79-A2CCCE7A1948}"/>
              </a:ext>
            </a:extLst>
          </p:cNvPr>
          <p:cNvSpPr/>
          <p:nvPr/>
        </p:nvSpPr>
        <p:spPr>
          <a:xfrm>
            <a:off x="420250" y="6091479"/>
            <a:ext cx="6147321" cy="5410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  <a:endParaRPr lang="en-D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F3D3B2-5AB4-4653-BA11-18BFC6D68FBA}"/>
              </a:ext>
            </a:extLst>
          </p:cNvPr>
          <p:cNvSpPr txBox="1"/>
          <p:nvPr/>
        </p:nvSpPr>
        <p:spPr>
          <a:xfrm>
            <a:off x="370384" y="6165304"/>
            <a:ext cx="33480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Virtualization 2 | Project Phase</a:t>
            </a:r>
            <a:endParaRPr lang="en-DE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247908D-87F4-4F1A-BCBA-C13F4654D0D4}"/>
              </a:ext>
            </a:extLst>
          </p:cNvPr>
          <p:cNvSpPr/>
          <p:nvPr/>
        </p:nvSpPr>
        <p:spPr>
          <a:xfrm>
            <a:off x="0" y="292586"/>
            <a:ext cx="8229600" cy="561438"/>
          </a:xfrm>
          <a:prstGeom prst="rect">
            <a:avLst/>
          </a:prstGeom>
          <a:solidFill>
            <a:srgbClr val="89BA17"/>
          </a:solidFill>
          <a:ln>
            <a:solidFill>
              <a:srgbClr val="89BA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Introduction</a:t>
            </a:r>
            <a:endParaRPr lang="en-DE" sz="22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25A3292-50EF-4A13-B175-D8AC223D6E04}"/>
              </a:ext>
            </a:extLst>
          </p:cNvPr>
          <p:cNvSpPr/>
          <p:nvPr/>
        </p:nvSpPr>
        <p:spPr>
          <a:xfrm>
            <a:off x="0" y="0"/>
            <a:ext cx="8229600" cy="27463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Three-body Problem By Runge-kutta Solver Infrastructure</a:t>
            </a:r>
            <a:endParaRPr kumimoji="0" lang="tr-TR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D379646-6ACA-492A-A240-7DCC43B7C9BD}"/>
              </a:ext>
            </a:extLst>
          </p:cNvPr>
          <p:cNvSpPr/>
          <p:nvPr/>
        </p:nvSpPr>
        <p:spPr>
          <a:xfrm>
            <a:off x="0" y="6639239"/>
            <a:ext cx="8207681" cy="21876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A. </a:t>
            </a:r>
            <a:r>
              <a:rPr lang="en-US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Mitic</a:t>
            </a: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D. </a:t>
            </a:r>
            <a:r>
              <a:rPr lang="en-US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Wirsig</a:t>
            </a: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R. Selvaraj | Virtualization 2	                                                                                       			    </a:t>
            </a:r>
            <a:r>
              <a:rPr lang="en-US" sz="1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DE" sz="12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DFA9EAD-3598-478B-985D-1926EE3ED141}"/>
              </a:ext>
            </a:extLst>
          </p:cNvPr>
          <p:cNvSpPr txBox="1"/>
          <p:nvPr/>
        </p:nvSpPr>
        <p:spPr>
          <a:xfrm>
            <a:off x="262372" y="1305342"/>
            <a:ext cx="770485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this project, we develop a simulation of Three Body problem which represents the movement of Earth, Sun and Jupiter. The solution is being done numerically via Runge-Kutta method.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 are then represented graphically via Frontend website, which are given by plots and animation.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contains docker compose file,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Dockerfile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traefik.yml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file, HTML file and requirements text file.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TLS security is included but without real certificates. Containers are running on every machine. All of our work is spread and done in Backend and Frontend.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 codes can be found on GitHub website.</a:t>
            </a:r>
          </a:p>
        </p:txBody>
      </p:sp>
    </p:spTree>
    <p:extLst>
      <p:ext uri="{BB962C8B-B14F-4D97-AF65-F5344CB8AC3E}">
        <p14:creationId xmlns:p14="http://schemas.microsoft.com/office/powerpoint/2010/main" val="19328161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CFC6AB6-BA31-4D51-B6E8-474D0ABFA4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392" y="6094413"/>
            <a:ext cx="2918867" cy="54109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BEA22E6-241A-4DA9-9C79-A2CCCE7A1948}"/>
              </a:ext>
            </a:extLst>
          </p:cNvPr>
          <p:cNvSpPr/>
          <p:nvPr/>
        </p:nvSpPr>
        <p:spPr>
          <a:xfrm>
            <a:off x="420250" y="6091479"/>
            <a:ext cx="6147321" cy="5410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D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F3D3B2-5AB4-4653-BA11-18BFC6D68FBA}"/>
              </a:ext>
            </a:extLst>
          </p:cNvPr>
          <p:cNvSpPr txBox="1"/>
          <p:nvPr/>
        </p:nvSpPr>
        <p:spPr>
          <a:xfrm>
            <a:off x="370384" y="6165304"/>
            <a:ext cx="33480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Virtualization 2 | Project Phase</a:t>
            </a:r>
            <a:endParaRPr lang="en-DE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247908D-87F4-4F1A-BCBA-C13F4654D0D4}"/>
              </a:ext>
            </a:extLst>
          </p:cNvPr>
          <p:cNvSpPr/>
          <p:nvPr/>
        </p:nvSpPr>
        <p:spPr>
          <a:xfrm>
            <a:off x="0" y="292586"/>
            <a:ext cx="8229600" cy="541095"/>
          </a:xfrm>
          <a:prstGeom prst="rect">
            <a:avLst/>
          </a:prstGeom>
          <a:solidFill>
            <a:srgbClr val="89BA17"/>
          </a:solidFill>
          <a:ln>
            <a:solidFill>
              <a:srgbClr val="89BA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Backend</a:t>
            </a:r>
            <a:endParaRPr lang="en-DE" sz="22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25A3292-50EF-4A13-B175-D8AC223D6E04}"/>
              </a:ext>
            </a:extLst>
          </p:cNvPr>
          <p:cNvSpPr/>
          <p:nvPr/>
        </p:nvSpPr>
        <p:spPr>
          <a:xfrm>
            <a:off x="0" y="0"/>
            <a:ext cx="8229600" cy="27463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Three-body Problem By Runge-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kutta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Solver Infrastructure</a:t>
            </a:r>
            <a:endParaRPr kumimoji="0" lang="tr-TR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BDD9C18-1F64-4D02-BA44-EE4CC654F255}"/>
              </a:ext>
            </a:extLst>
          </p:cNvPr>
          <p:cNvSpPr txBox="1"/>
          <p:nvPr/>
        </p:nvSpPr>
        <p:spPr>
          <a:xfrm>
            <a:off x="10959" y="917324"/>
            <a:ext cx="1672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2.1. Dockerfile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DA44F4B-BE0E-4B62-BA46-9D5CDA8BA332}"/>
              </a:ext>
            </a:extLst>
          </p:cNvPr>
          <p:cNvSpPr/>
          <p:nvPr/>
        </p:nvSpPr>
        <p:spPr>
          <a:xfrm>
            <a:off x="0" y="6639239"/>
            <a:ext cx="8207681" cy="21876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A. </a:t>
            </a:r>
            <a:r>
              <a:rPr lang="en-US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Mitic</a:t>
            </a: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D. </a:t>
            </a:r>
            <a:r>
              <a:rPr lang="en-US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Wirsig</a:t>
            </a: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R. Selvaraj | Virtualization 2	                                                                                       			    </a:t>
            </a:r>
            <a:r>
              <a:rPr lang="en-US" sz="1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en-DE" sz="12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F517C08-5615-4EB6-ACE3-B07BE891DEF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892769" y="2393149"/>
            <a:ext cx="3336831" cy="207170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81BADC2-B991-49D9-A671-63F323463906}"/>
              </a:ext>
            </a:extLst>
          </p:cNvPr>
          <p:cNvSpPr txBox="1"/>
          <p:nvPr/>
        </p:nvSpPr>
        <p:spPr>
          <a:xfrm>
            <a:off x="0" y="1859340"/>
            <a:ext cx="4751913" cy="31393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" panose="02020603050405020304" pitchFamily="18" charset="0"/>
                <a:cs typeface="Times" panose="02020603050405020304" pitchFamily="18" charset="0"/>
              </a:rPr>
              <a:t>Docker can build images automatically by reading the instructions from a Dockerfile.</a:t>
            </a:r>
          </a:p>
          <a:p>
            <a:r>
              <a:rPr lang="en-US" dirty="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" panose="02020603050405020304" pitchFamily="18" charset="0"/>
                <a:cs typeface="Times" panose="02020603050405020304" pitchFamily="18" charset="0"/>
              </a:rPr>
              <a:t>A Dockerfile is a text document that contains all the commands a user could call on the command line to assemble an image.</a:t>
            </a:r>
          </a:p>
          <a:p>
            <a:endParaRPr lang="en-US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" panose="02020603050405020304" pitchFamily="18" charset="0"/>
                <a:cs typeface="Times" panose="02020603050405020304" pitchFamily="18" charset="0"/>
              </a:rPr>
              <a:t>We are using 5 main commands in order to use the image, defining working directory, copying code, install libraries and run the script solver. </a:t>
            </a:r>
          </a:p>
        </p:txBody>
      </p:sp>
    </p:spTree>
    <p:extLst>
      <p:ext uri="{BB962C8B-B14F-4D97-AF65-F5344CB8AC3E}">
        <p14:creationId xmlns:p14="http://schemas.microsoft.com/office/powerpoint/2010/main" val="26209206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CFC6AB6-BA31-4D51-B6E8-474D0ABFA4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392" y="6094413"/>
            <a:ext cx="2918867" cy="54109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BEA22E6-241A-4DA9-9C79-A2CCCE7A1948}"/>
              </a:ext>
            </a:extLst>
          </p:cNvPr>
          <p:cNvSpPr/>
          <p:nvPr/>
        </p:nvSpPr>
        <p:spPr>
          <a:xfrm>
            <a:off x="420250" y="6091479"/>
            <a:ext cx="6147321" cy="5410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  <a:endParaRPr lang="en-D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F3D3B2-5AB4-4653-BA11-18BFC6D68FBA}"/>
              </a:ext>
            </a:extLst>
          </p:cNvPr>
          <p:cNvSpPr txBox="1"/>
          <p:nvPr/>
        </p:nvSpPr>
        <p:spPr>
          <a:xfrm>
            <a:off x="370384" y="6165304"/>
            <a:ext cx="33480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Virtualization 2 | Project Phase</a:t>
            </a:r>
            <a:endParaRPr lang="en-DE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247908D-87F4-4F1A-BCBA-C13F4654D0D4}"/>
              </a:ext>
            </a:extLst>
          </p:cNvPr>
          <p:cNvSpPr/>
          <p:nvPr/>
        </p:nvSpPr>
        <p:spPr>
          <a:xfrm>
            <a:off x="0" y="292586"/>
            <a:ext cx="8229600" cy="561438"/>
          </a:xfrm>
          <a:prstGeom prst="rect">
            <a:avLst/>
          </a:prstGeom>
          <a:solidFill>
            <a:srgbClr val="89BA17"/>
          </a:solidFill>
          <a:ln>
            <a:solidFill>
              <a:srgbClr val="89BA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Backend</a:t>
            </a:r>
            <a:endParaRPr lang="en-DE" sz="22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25A3292-50EF-4A13-B175-D8AC223D6E04}"/>
              </a:ext>
            </a:extLst>
          </p:cNvPr>
          <p:cNvSpPr/>
          <p:nvPr/>
        </p:nvSpPr>
        <p:spPr>
          <a:xfrm>
            <a:off x="0" y="0"/>
            <a:ext cx="8229600" cy="27463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Three-body Problem By Runge-kutta Solver Infrastructure</a:t>
            </a:r>
            <a:endParaRPr kumimoji="0" lang="tr-TR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53EA3ED-FA81-422B-B974-1B8A8F501348}"/>
              </a:ext>
            </a:extLst>
          </p:cNvPr>
          <p:cNvSpPr txBox="1"/>
          <p:nvPr/>
        </p:nvSpPr>
        <p:spPr>
          <a:xfrm>
            <a:off x="0" y="924915"/>
            <a:ext cx="1736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2.2. Main script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0997371-6861-4A1A-9F4E-F6F389992C4E}"/>
              </a:ext>
            </a:extLst>
          </p:cNvPr>
          <p:cNvSpPr/>
          <p:nvPr/>
        </p:nvSpPr>
        <p:spPr>
          <a:xfrm>
            <a:off x="0" y="6639239"/>
            <a:ext cx="8207681" cy="21876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A. </a:t>
            </a:r>
            <a:r>
              <a:rPr lang="en-US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Mitic</a:t>
            </a: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D. </a:t>
            </a:r>
            <a:r>
              <a:rPr lang="en-US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Wirsig</a:t>
            </a: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R. Selvaraj | Virtualization 2	                                                                                       			    </a:t>
            </a:r>
            <a:r>
              <a:rPr lang="en-US" sz="1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en-DE" sz="12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E6EE902-4F3F-4256-A7E8-77CC6A8200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0243" y="1317044"/>
            <a:ext cx="4175297" cy="297390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F3BD147-D6BA-4B0A-9CB9-83591A30BCED}"/>
              </a:ext>
            </a:extLst>
          </p:cNvPr>
          <p:cNvSpPr txBox="1"/>
          <p:nvPr/>
        </p:nvSpPr>
        <p:spPr>
          <a:xfrm>
            <a:off x="0" y="2136339"/>
            <a:ext cx="385739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Using Runge-Kutta method of 4</a:t>
            </a:r>
            <a:r>
              <a:rPr lang="en-US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order, we are solving the 3-Body problem in order to simulate the movement of Sun, Earth and Jupiter. 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 the inputs are preset, which are taken from the NASA website.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Outputs are plots and animation.</a:t>
            </a:r>
            <a:endParaRPr lang="en-D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1259C39-4DFD-4C4F-8A78-0680F043BE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6295" y="4505053"/>
            <a:ext cx="4203192" cy="1228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1506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CFC6AB6-BA31-4D51-B6E8-474D0ABFA4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392" y="6094413"/>
            <a:ext cx="2918867" cy="54109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BEA22E6-241A-4DA9-9C79-A2CCCE7A1948}"/>
              </a:ext>
            </a:extLst>
          </p:cNvPr>
          <p:cNvSpPr/>
          <p:nvPr/>
        </p:nvSpPr>
        <p:spPr>
          <a:xfrm>
            <a:off x="420250" y="6091479"/>
            <a:ext cx="6147321" cy="5410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  <a:endParaRPr lang="en-D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F3D3B2-5AB4-4653-BA11-18BFC6D68FBA}"/>
              </a:ext>
            </a:extLst>
          </p:cNvPr>
          <p:cNvSpPr txBox="1"/>
          <p:nvPr/>
        </p:nvSpPr>
        <p:spPr>
          <a:xfrm>
            <a:off x="370384" y="6165304"/>
            <a:ext cx="33480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Virtualization 2 | Project Phase</a:t>
            </a:r>
            <a:endParaRPr lang="en-DE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247908D-87F4-4F1A-BCBA-C13F4654D0D4}"/>
              </a:ext>
            </a:extLst>
          </p:cNvPr>
          <p:cNvSpPr/>
          <p:nvPr/>
        </p:nvSpPr>
        <p:spPr>
          <a:xfrm>
            <a:off x="0" y="292586"/>
            <a:ext cx="8229600" cy="561438"/>
          </a:xfrm>
          <a:prstGeom prst="rect">
            <a:avLst/>
          </a:prstGeom>
          <a:solidFill>
            <a:srgbClr val="89BA17"/>
          </a:solidFill>
          <a:ln>
            <a:solidFill>
              <a:srgbClr val="89BA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Backend</a:t>
            </a:r>
            <a:endParaRPr lang="en-DE" sz="22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25A3292-50EF-4A13-B175-D8AC223D6E04}"/>
              </a:ext>
            </a:extLst>
          </p:cNvPr>
          <p:cNvSpPr/>
          <p:nvPr/>
        </p:nvSpPr>
        <p:spPr>
          <a:xfrm>
            <a:off x="0" y="0"/>
            <a:ext cx="8229600" cy="27463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Three-body Problem By Runge-kutta Solver Infrastructure</a:t>
            </a:r>
            <a:endParaRPr kumimoji="0" lang="tr-TR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CF2D11-14F9-4E14-8BFF-8A111214C3BC}"/>
              </a:ext>
            </a:extLst>
          </p:cNvPr>
          <p:cNvSpPr txBox="1"/>
          <p:nvPr/>
        </p:nvSpPr>
        <p:spPr>
          <a:xfrm>
            <a:off x="92775" y="980728"/>
            <a:ext cx="2027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2.3.  Requirements</a:t>
            </a:r>
            <a:endParaRPr lang="en-DE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94F5A22-C1E6-4710-9FFF-2D3BC2220087}"/>
              </a:ext>
            </a:extLst>
          </p:cNvPr>
          <p:cNvSpPr/>
          <p:nvPr/>
        </p:nvSpPr>
        <p:spPr>
          <a:xfrm>
            <a:off x="0" y="6639239"/>
            <a:ext cx="8207681" cy="21876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A. </a:t>
            </a:r>
            <a:r>
              <a:rPr lang="en-US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Mitic</a:t>
            </a: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D. </a:t>
            </a:r>
            <a:r>
              <a:rPr lang="en-US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Wirsig</a:t>
            </a: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R. Selvaraj | Virtualization 2	                                                                                       			    </a:t>
            </a:r>
            <a:r>
              <a:rPr lang="en-US" sz="1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en-DE" sz="12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55F8B0-3727-40E0-B10F-8B3F68F787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2205" y="2526030"/>
            <a:ext cx="2017395" cy="180594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3027724-C383-4167-9C14-B9BE00DC041E}"/>
              </a:ext>
            </a:extLst>
          </p:cNvPr>
          <p:cNvSpPr txBox="1"/>
          <p:nvPr/>
        </p:nvSpPr>
        <p:spPr>
          <a:xfrm>
            <a:off x="0" y="2274838"/>
            <a:ext cx="605901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To keep the main Dockerfile simple, a separate file for the libraries is created (requirements.txt).</a:t>
            </a:r>
          </a:p>
          <a:p>
            <a:endParaRPr lang="en-US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In order to be able to run our container in any environment, libraries are mentioned as a prerequisite.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If any problem occurs while running docker Container, first check on the libraries.</a:t>
            </a:r>
          </a:p>
        </p:txBody>
      </p:sp>
    </p:spTree>
    <p:extLst>
      <p:ext uri="{BB962C8B-B14F-4D97-AF65-F5344CB8AC3E}">
        <p14:creationId xmlns:p14="http://schemas.microsoft.com/office/powerpoint/2010/main" val="15097709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CFC6AB6-BA31-4D51-B6E8-474D0ABFA4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392" y="6094413"/>
            <a:ext cx="2918867" cy="54109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BEA22E6-241A-4DA9-9C79-A2CCCE7A1948}"/>
              </a:ext>
            </a:extLst>
          </p:cNvPr>
          <p:cNvSpPr/>
          <p:nvPr/>
        </p:nvSpPr>
        <p:spPr>
          <a:xfrm>
            <a:off x="420250" y="6091479"/>
            <a:ext cx="6147321" cy="5410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  <a:endParaRPr lang="en-D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F3D3B2-5AB4-4653-BA11-18BFC6D68FBA}"/>
              </a:ext>
            </a:extLst>
          </p:cNvPr>
          <p:cNvSpPr txBox="1"/>
          <p:nvPr/>
        </p:nvSpPr>
        <p:spPr>
          <a:xfrm>
            <a:off x="370384" y="6165304"/>
            <a:ext cx="33480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Virtualization 2 | Project Phase</a:t>
            </a:r>
            <a:endParaRPr lang="en-DE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247908D-87F4-4F1A-BCBA-C13F4654D0D4}"/>
              </a:ext>
            </a:extLst>
          </p:cNvPr>
          <p:cNvSpPr/>
          <p:nvPr/>
        </p:nvSpPr>
        <p:spPr>
          <a:xfrm>
            <a:off x="0" y="292586"/>
            <a:ext cx="8229600" cy="561438"/>
          </a:xfrm>
          <a:prstGeom prst="rect">
            <a:avLst/>
          </a:prstGeom>
          <a:solidFill>
            <a:srgbClr val="89BA17"/>
          </a:solidFill>
          <a:ln>
            <a:solidFill>
              <a:srgbClr val="89BA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Frontend</a:t>
            </a:r>
            <a:endParaRPr lang="en-DE" sz="22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25A3292-50EF-4A13-B175-D8AC223D6E04}"/>
              </a:ext>
            </a:extLst>
          </p:cNvPr>
          <p:cNvSpPr/>
          <p:nvPr/>
        </p:nvSpPr>
        <p:spPr>
          <a:xfrm>
            <a:off x="0" y="0"/>
            <a:ext cx="8229600" cy="27463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Three-body Problem By Runge-kutta Solver Infrastructure</a:t>
            </a:r>
            <a:endParaRPr kumimoji="0" lang="tr-TR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216000-0DFD-48A6-8AE7-2C5B9D1B75BE}"/>
              </a:ext>
            </a:extLst>
          </p:cNvPr>
          <p:cNvSpPr txBox="1"/>
          <p:nvPr/>
        </p:nvSpPr>
        <p:spPr>
          <a:xfrm>
            <a:off x="10344" y="1012086"/>
            <a:ext cx="1740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3.1 Web Server </a:t>
            </a:r>
            <a:endParaRPr lang="en-DE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B69FBBA-0575-48B1-A03C-5E51C4345F61}"/>
              </a:ext>
            </a:extLst>
          </p:cNvPr>
          <p:cNvSpPr/>
          <p:nvPr/>
        </p:nvSpPr>
        <p:spPr>
          <a:xfrm>
            <a:off x="0" y="6639239"/>
            <a:ext cx="8207681" cy="21876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A. </a:t>
            </a:r>
            <a:r>
              <a:rPr lang="en-US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Mitic</a:t>
            </a: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D. </a:t>
            </a:r>
            <a:r>
              <a:rPr lang="en-US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Wirsig</a:t>
            </a: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R. Selvaraj | Virtualization 2	                                                                                       			    </a:t>
            </a:r>
            <a:r>
              <a:rPr lang="en-US" sz="1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lang="en-DE" sz="12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EB4C86A-D72B-4878-AEAB-EA30446DB2AC}"/>
              </a:ext>
            </a:extLst>
          </p:cNvPr>
          <p:cNvSpPr txBox="1"/>
          <p:nvPr/>
        </p:nvSpPr>
        <p:spPr>
          <a:xfrm>
            <a:off x="82352" y="1391401"/>
            <a:ext cx="8125329" cy="3277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Why we need a Web server?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web server is computer software and underlying hardware that accepts requests via HTTP or its secure variant HTTPS. 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user agent, commonly a web browser, initiates communication by making a request for a web page or other resource using HTTP, and the server responds with the content of that resource or an error message. 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 servers are used to present the results graphically on a website. 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e.g. Apache and nginx, etc.,</a:t>
            </a:r>
          </a:p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EA20F30-55BE-47B7-8639-372D4597B5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6249" y="4280257"/>
            <a:ext cx="5422392" cy="164287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6C85A09-AF14-46EA-A07A-E0F39B1089D9}"/>
              </a:ext>
            </a:extLst>
          </p:cNvPr>
          <p:cNvSpPr txBox="1"/>
          <p:nvPr/>
        </p:nvSpPr>
        <p:spPr>
          <a:xfrm>
            <a:off x="137416" y="4367806"/>
            <a:ext cx="267464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Why we are using nginx image as webserver?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Lightweight (low memory usage)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 performance</a:t>
            </a:r>
          </a:p>
        </p:txBody>
      </p:sp>
    </p:spTree>
    <p:extLst>
      <p:ext uri="{BB962C8B-B14F-4D97-AF65-F5344CB8AC3E}">
        <p14:creationId xmlns:p14="http://schemas.microsoft.com/office/powerpoint/2010/main" val="4206391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CFC6AB6-BA31-4D51-B6E8-474D0ABFA4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392" y="6094413"/>
            <a:ext cx="2918867" cy="54109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BEA22E6-241A-4DA9-9C79-A2CCCE7A1948}"/>
              </a:ext>
            </a:extLst>
          </p:cNvPr>
          <p:cNvSpPr/>
          <p:nvPr/>
        </p:nvSpPr>
        <p:spPr>
          <a:xfrm>
            <a:off x="420250" y="6091479"/>
            <a:ext cx="6147321" cy="5410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  <a:endParaRPr lang="en-D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F3D3B2-5AB4-4653-BA11-18BFC6D68FBA}"/>
              </a:ext>
            </a:extLst>
          </p:cNvPr>
          <p:cNvSpPr txBox="1"/>
          <p:nvPr/>
        </p:nvSpPr>
        <p:spPr>
          <a:xfrm>
            <a:off x="370384" y="6165304"/>
            <a:ext cx="33480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Virtualization 2 | Project Phase</a:t>
            </a:r>
            <a:endParaRPr lang="en-DE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247908D-87F4-4F1A-BCBA-C13F4654D0D4}"/>
              </a:ext>
            </a:extLst>
          </p:cNvPr>
          <p:cNvSpPr/>
          <p:nvPr/>
        </p:nvSpPr>
        <p:spPr>
          <a:xfrm>
            <a:off x="0" y="292586"/>
            <a:ext cx="8229600" cy="561438"/>
          </a:xfrm>
          <a:prstGeom prst="rect">
            <a:avLst/>
          </a:prstGeom>
          <a:solidFill>
            <a:srgbClr val="89BA17"/>
          </a:solidFill>
          <a:ln>
            <a:solidFill>
              <a:srgbClr val="89BA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Frontend</a:t>
            </a:r>
            <a:endParaRPr lang="en-DE" sz="22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25A3292-50EF-4A13-B175-D8AC223D6E04}"/>
              </a:ext>
            </a:extLst>
          </p:cNvPr>
          <p:cNvSpPr/>
          <p:nvPr/>
        </p:nvSpPr>
        <p:spPr>
          <a:xfrm>
            <a:off x="0" y="0"/>
            <a:ext cx="8229600" cy="27463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Three-body Problem By Runge-kutta Solver Infrastructure</a:t>
            </a:r>
            <a:endParaRPr kumimoji="0" lang="tr-TR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6D4B636-8CD6-41E8-AD54-160FAB7BFBE9}"/>
              </a:ext>
            </a:extLst>
          </p:cNvPr>
          <p:cNvSpPr/>
          <p:nvPr/>
        </p:nvSpPr>
        <p:spPr>
          <a:xfrm>
            <a:off x="0" y="6639239"/>
            <a:ext cx="8207681" cy="21876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A. </a:t>
            </a:r>
            <a:r>
              <a:rPr lang="en-US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Mitic</a:t>
            </a: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D. </a:t>
            </a:r>
            <a:r>
              <a:rPr lang="en-US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Wirsig</a:t>
            </a: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R. Selvaraj | Virtualization 2	                                                                                       			    </a:t>
            </a:r>
            <a:r>
              <a:rPr lang="en-US" sz="1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endParaRPr lang="en-DE" sz="12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D19CC1B-96B2-43C2-9E7D-8F799F5C8F04}"/>
              </a:ext>
            </a:extLst>
          </p:cNvPr>
          <p:cNvSpPr txBox="1"/>
          <p:nvPr/>
        </p:nvSpPr>
        <p:spPr>
          <a:xfrm>
            <a:off x="0" y="992683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3.2 HTML</a:t>
            </a:r>
            <a:endParaRPr lang="en-DE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5B8E68B-6638-4A5F-977B-2657740A01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1259" y="1143524"/>
            <a:ext cx="4817650" cy="457095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3BEBDC4-DFB0-4621-BFA0-BBE115141DE2}"/>
              </a:ext>
            </a:extLst>
          </p:cNvPr>
          <p:cNvSpPr txBox="1"/>
          <p:nvPr/>
        </p:nvSpPr>
        <p:spPr>
          <a:xfrm>
            <a:off x="64123" y="2420888"/>
            <a:ext cx="33480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HTML (Hypertext Markup Language) is the code that is used to structure a web page and its content.</a:t>
            </a:r>
            <a:endParaRPr lang="en-D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6008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CFC6AB6-BA31-4D51-B6E8-474D0ABFA4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392" y="6094413"/>
            <a:ext cx="2918867" cy="54109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BEA22E6-241A-4DA9-9C79-A2CCCE7A1948}"/>
              </a:ext>
            </a:extLst>
          </p:cNvPr>
          <p:cNvSpPr/>
          <p:nvPr/>
        </p:nvSpPr>
        <p:spPr>
          <a:xfrm>
            <a:off x="420250" y="6091479"/>
            <a:ext cx="6147321" cy="5410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  <a:endParaRPr lang="en-D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F3D3B2-5AB4-4653-BA11-18BFC6D68FBA}"/>
              </a:ext>
            </a:extLst>
          </p:cNvPr>
          <p:cNvSpPr txBox="1"/>
          <p:nvPr/>
        </p:nvSpPr>
        <p:spPr>
          <a:xfrm>
            <a:off x="370384" y="6165304"/>
            <a:ext cx="33480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Virtualization 2 | Project Phase</a:t>
            </a:r>
            <a:endParaRPr lang="en-DE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247908D-87F4-4F1A-BCBA-C13F4654D0D4}"/>
              </a:ext>
            </a:extLst>
          </p:cNvPr>
          <p:cNvSpPr/>
          <p:nvPr/>
        </p:nvSpPr>
        <p:spPr>
          <a:xfrm>
            <a:off x="0" y="292586"/>
            <a:ext cx="8229600" cy="561438"/>
          </a:xfrm>
          <a:prstGeom prst="rect">
            <a:avLst/>
          </a:prstGeom>
          <a:solidFill>
            <a:srgbClr val="89BA17"/>
          </a:solidFill>
          <a:ln>
            <a:solidFill>
              <a:srgbClr val="89BA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 Traefik</a:t>
            </a:r>
            <a:endParaRPr lang="en-DE" sz="22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25A3292-50EF-4A13-B175-D8AC223D6E04}"/>
              </a:ext>
            </a:extLst>
          </p:cNvPr>
          <p:cNvSpPr/>
          <p:nvPr/>
        </p:nvSpPr>
        <p:spPr>
          <a:xfrm>
            <a:off x="0" y="0"/>
            <a:ext cx="8229600" cy="27463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Three-body Problem By Runge-kutta Solver Infrastructure</a:t>
            </a:r>
            <a:endParaRPr kumimoji="0" lang="tr-TR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7B9685B-0C85-46C9-A5D7-F4DF46E38843}"/>
              </a:ext>
            </a:extLst>
          </p:cNvPr>
          <p:cNvSpPr/>
          <p:nvPr/>
        </p:nvSpPr>
        <p:spPr>
          <a:xfrm>
            <a:off x="0" y="6639239"/>
            <a:ext cx="8207681" cy="21876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A. </a:t>
            </a:r>
            <a:r>
              <a:rPr lang="en-US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Mitic</a:t>
            </a: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D. </a:t>
            </a:r>
            <a:r>
              <a:rPr lang="en-US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Wirsig</a:t>
            </a: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R. Selvaraj | Virtualization 2	                                                                                       			    </a:t>
            </a:r>
            <a:r>
              <a:rPr lang="en-US" sz="1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endParaRPr lang="en-DE" sz="12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8C8A8AA-CD64-4C86-A65F-078535015B0B}"/>
              </a:ext>
            </a:extLst>
          </p:cNvPr>
          <p:cNvSpPr txBox="1"/>
          <p:nvPr/>
        </p:nvSpPr>
        <p:spPr>
          <a:xfrm>
            <a:off x="226368" y="1082552"/>
            <a:ext cx="415487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traefik is used for?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Traefik is used for: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Routing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Load Balancing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Proxy and Reverse proxy, etc.</a:t>
            </a:r>
            <a:endParaRPr lang="en-D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8030C3F-B123-4306-9EDF-9D9E45EA1F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408" y="2719720"/>
            <a:ext cx="6926199" cy="3285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148161"/>
      </p:ext>
    </p:extLst>
  </p:cSld>
  <p:clrMapOvr>
    <a:masterClrMapping/>
  </p:clrMapOvr>
</p:sld>
</file>

<file path=ppt/theme/theme1.xml><?xml version="1.0" encoding="utf-8"?>
<a:theme xmlns:a="http://schemas.openxmlformats.org/drawingml/2006/main" name="2_Benutzerdefiniertes 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3_Benutzerdefiniertes 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PPT-Vorlage-Uni">
  <a:themeElements>
    <a:clrScheme name="Standard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Standard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60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pitchFamily="67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60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pitchFamily="67" charset="0"/>
          </a:defRPr>
        </a:defPPr>
      </a:lstStyle>
    </a:lnDef>
  </a:objectDefaults>
  <a:extraClrSchemeLst>
    <a:extraClrScheme>
      <a:clrScheme name="Standard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Titelfolie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1158</TotalTime>
  <Words>1465</Words>
  <Application>Microsoft Office PowerPoint</Application>
  <PresentationFormat>Custom</PresentationFormat>
  <Paragraphs>192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17</vt:i4>
      </vt:variant>
    </vt:vector>
  </HeadingPairs>
  <TitlesOfParts>
    <vt:vector size="28" baseType="lpstr">
      <vt:lpstr>Arial</vt:lpstr>
      <vt:lpstr>Azo Sans</vt:lpstr>
      <vt:lpstr>Calibri</vt:lpstr>
      <vt:lpstr>Times</vt:lpstr>
      <vt:lpstr>Times New Roman</vt:lpstr>
      <vt:lpstr>Verdana</vt:lpstr>
      <vt:lpstr>Wingdings</vt:lpstr>
      <vt:lpstr>2_Benutzerdefiniertes Design</vt:lpstr>
      <vt:lpstr>3_Benutzerdefiniertes Design</vt:lpstr>
      <vt:lpstr>PPT-Vorlage-Uni</vt:lpstr>
      <vt:lpstr>Titelfolie</vt:lpstr>
      <vt:lpstr>Three-body Problem By Runge-Kutta Solver Infrastructure (Earth, Sun and Jupiter) (Project 1)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Bergische Universität Wuppertal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creator>Stephanie Saage</dc:creator>
  <cp:lastModifiedBy>Ravishankar shankar</cp:lastModifiedBy>
  <cp:revision>1017</cp:revision>
  <cp:lastPrinted>2015-01-07T13:01:17Z</cp:lastPrinted>
  <dcterms:created xsi:type="dcterms:W3CDTF">2013-01-14T08:49:01Z</dcterms:created>
  <dcterms:modified xsi:type="dcterms:W3CDTF">2022-02-08T10:35:15Z</dcterms:modified>
</cp:coreProperties>
</file>